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5"/>
  </p:notesMasterIdLst>
  <p:sldIdLst>
    <p:sldId id="256" r:id="rId2"/>
    <p:sldId id="257"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1"/>
    <p:restoredTop sz="96327"/>
  </p:normalViewPr>
  <p:slideViewPr>
    <p:cSldViewPr snapToGrid="0">
      <p:cViewPr varScale="1">
        <p:scale>
          <a:sx n="114" d="100"/>
          <a:sy n="114" d="100"/>
        </p:scale>
        <p:origin x="438" y="108"/>
      </p:cViewPr>
      <p:guideLst/>
    </p:cSldViewPr>
  </p:slideViewPr>
  <p:notesTextViewPr>
    <p:cViewPr>
      <p:scale>
        <a:sx n="1" d="1"/>
        <a:sy n="1" d="1"/>
      </p:scale>
      <p:origin x="0" y="0"/>
    </p:cViewPr>
  </p:notesTextViewPr>
  <p:notesViewPr>
    <p:cSldViewPr snapToGrid="0">
      <p:cViewPr varScale="1">
        <p:scale>
          <a:sx n="92" d="100"/>
          <a:sy n="92" d="100"/>
        </p:scale>
        <p:origin x="39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9T13:59:22.512"/>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52A58-1A05-EE48-ACFF-1AEDA5F40C8D}"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538D0-3230-C649-B08E-6C6473F9FDFF}" type="slidenum">
              <a:rPr lang="en-US" smtClean="0"/>
              <a:t>‹#›</a:t>
            </a:fld>
            <a:endParaRPr lang="en-US"/>
          </a:p>
        </p:txBody>
      </p:sp>
    </p:spTree>
    <p:extLst>
      <p:ext uri="{BB962C8B-B14F-4D97-AF65-F5344CB8AC3E}">
        <p14:creationId xmlns:p14="http://schemas.microsoft.com/office/powerpoint/2010/main" val="6310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00" dirty="0">
                <a:effectLst/>
                <a:latin typeface="Arial" panose="020B0604020202020204" pitchFamily="34" charset="0"/>
                <a:ea typeface="Aptos" panose="020B0004020202020204" pitchFamily="34" charset="0"/>
                <a:cs typeface="Times New Roman" panose="02020603050405020304" pitchFamily="18" charset="0"/>
              </a:rPr>
              <a:t>Idalia was a category 4 hurricane (on the Saffir Simpson Hurricane Wind Scale) that rapidly intensified over the Gulf of Mexico. It made landfall as a category 3 hurricane along the Florida Big Bend and is the third strongest landfalling hurricane in modern history for that region.</a:t>
            </a:r>
            <a:endParaRPr lang="en-US" dirty="0"/>
          </a:p>
        </p:txBody>
      </p:sp>
      <p:sp>
        <p:nvSpPr>
          <p:cNvPr id="4" name="Slide Number Placeholder 3"/>
          <p:cNvSpPr>
            <a:spLocks noGrp="1"/>
          </p:cNvSpPr>
          <p:nvPr>
            <p:ph type="sldNum" sz="quarter" idx="5"/>
          </p:nvPr>
        </p:nvSpPr>
        <p:spPr/>
        <p:txBody>
          <a:bodyPr/>
          <a:lstStyle/>
          <a:p>
            <a:fld id="{1AA538D0-3230-C649-B08E-6C6473F9FDFF}" type="slidenum">
              <a:rPr lang="en-US" smtClean="0"/>
              <a:t>1</a:t>
            </a:fld>
            <a:endParaRPr lang="en-US"/>
          </a:p>
        </p:txBody>
      </p:sp>
    </p:spTree>
    <p:extLst>
      <p:ext uri="{BB962C8B-B14F-4D97-AF65-F5344CB8AC3E}">
        <p14:creationId xmlns:p14="http://schemas.microsoft.com/office/powerpoint/2010/main" val="249645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60354"/>
          </a:xfrm>
        </p:spPr>
        <p:txBody>
          <a:bodyPr/>
          <a:lstStyle/>
          <a:p>
            <a:pPr marL="0" marR="0"/>
            <a:r>
              <a:rPr lang="en-US" dirty="0">
                <a:latin typeface="Arial" panose="020B0604020202020204" pitchFamily="34" charset="0"/>
                <a:ea typeface="Times New Roman" panose="02020603050405020304" pitchFamily="18" charset="0"/>
              </a:rPr>
              <a:t>It</a:t>
            </a:r>
            <a:r>
              <a:rPr lang="en-US" dirty="0">
                <a:effectLst/>
                <a:latin typeface="Arial" panose="020B0604020202020204" pitchFamily="34" charset="0"/>
                <a:ea typeface="Times New Roman" panose="02020603050405020304" pitchFamily="18" charset="0"/>
              </a:rPr>
              <a:t> originated in the far eastern Pacific Ocean, as an area of showers and thunderstorms on 23 August.</a:t>
            </a:r>
          </a:p>
          <a:p>
            <a:pPr marL="0" marR="0"/>
            <a:r>
              <a:rPr lang="en-US" dirty="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00" dirty="0">
                <a:effectLst/>
                <a:latin typeface="Arial" panose="020B0604020202020204" pitchFamily="34" charset="0"/>
                <a:ea typeface="Aptos" panose="020B0004020202020204" pitchFamily="34" charset="0"/>
                <a:cs typeface="Times New Roman" panose="02020603050405020304" pitchFamily="18" charset="0"/>
              </a:rPr>
              <a:t>By August 27, the depression strengthened into Tropical Storm Idalia.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dirty="0">
              <a:latin typeface="Arial" panose="020B0604020202020204" pitchFamily="34" charset="0"/>
              <a:ea typeface="Times New Roman" panose="02020603050405020304" pitchFamily="18" charset="0"/>
            </a:endParaRPr>
          </a:p>
          <a:p>
            <a:pPr marL="0" marR="0">
              <a:spcBef>
                <a:spcPts val="0"/>
              </a:spcBef>
              <a:spcAft>
                <a:spcPts val="0"/>
              </a:spcAft>
            </a:pPr>
            <a:r>
              <a:rPr lang="en-US" dirty="0">
                <a:latin typeface="Arial" panose="020B0604020202020204" pitchFamily="34" charset="0"/>
                <a:ea typeface="Times New Roman" panose="02020603050405020304" pitchFamily="18" charset="0"/>
              </a:rPr>
              <a:t>It </a:t>
            </a:r>
            <a:r>
              <a:rPr lang="en-US" dirty="0">
                <a:effectLst/>
                <a:latin typeface="Arial" panose="020B0604020202020204" pitchFamily="34" charset="0"/>
                <a:ea typeface="Times New Roman" panose="02020603050405020304" pitchFamily="18" charset="0"/>
              </a:rPr>
              <a:t>became a hurricane as it entered the far southeastern Gulf on  29 August, and began to rapidly intensify while accelerating toward the north and north-northeast.</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00" dirty="0">
                <a:effectLst/>
                <a:latin typeface="Arial" panose="020B0604020202020204" pitchFamily="34" charset="0"/>
                <a:ea typeface="Aptos" panose="020B0004020202020204" pitchFamily="34" charset="0"/>
                <a:cs typeface="Times New Roman" panose="02020603050405020304" pitchFamily="18" charset="0"/>
              </a:rPr>
              <a:t>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kern="100" dirty="0">
                <a:effectLst/>
                <a:latin typeface="Arial" panose="020B0604020202020204" pitchFamily="34" charset="0"/>
                <a:ea typeface="Aptos" panose="020B0004020202020204" pitchFamily="34" charset="0"/>
                <a:cs typeface="Times New Roman" panose="02020603050405020304" pitchFamily="18" charset="0"/>
              </a:rPr>
              <a:t> </a:t>
            </a:r>
            <a:r>
              <a:rPr lang="en-US" dirty="0">
                <a:latin typeface="Arial" panose="020B0604020202020204" pitchFamily="34" charset="0"/>
                <a:ea typeface="Aptos" panose="020B0004020202020204" pitchFamily="34" charset="0"/>
              </a:rPr>
              <a:t>By early</a:t>
            </a:r>
            <a:r>
              <a:rPr lang="en-US" dirty="0">
                <a:effectLst/>
                <a:latin typeface="Arial" panose="020B0604020202020204" pitchFamily="34" charset="0"/>
                <a:ea typeface="Aptos" panose="020B0004020202020204" pitchFamily="34" charset="0"/>
              </a:rPr>
              <a:t> August 30 Idalia became a major hurricane and data from the Air Force Hurricane Hunters indicate that it became a 115-kt category 4 hurricane  when the center was approaching the Florida Big Bend region, about 80 n mi south of Tallahassee (cover image</a:t>
            </a:r>
            <a:r>
              <a:rPr lang="en-US" dirty="0">
                <a:latin typeface="Arial" panose="020B0604020202020204" pitchFamily="34" charset="0"/>
                <a:ea typeface="Aptos" panose="020B0004020202020204" pitchFamily="34" charset="0"/>
              </a:rPr>
              <a:t>)</a:t>
            </a:r>
          </a:p>
          <a:p>
            <a:endParaRPr lang="en-US" dirty="0">
              <a:latin typeface="Arial" panose="020B0604020202020204" pitchFamily="34" charset="0"/>
              <a:ea typeface="Aptos" panose="020B0004020202020204" pitchFamily="34" charset="0"/>
            </a:endParaRPr>
          </a:p>
          <a:p>
            <a:r>
              <a:rPr lang="en-US" dirty="0">
                <a:effectLst/>
                <a:latin typeface="Arial" panose="020B0604020202020204" pitchFamily="34" charset="0"/>
                <a:ea typeface="Aptos" panose="020B0004020202020204" pitchFamily="34" charset="0"/>
              </a:rPr>
              <a:t>Very shortly after attaining category 4 status, data  showed that the eye feature had become a little less defined, and that the winds had decreased some while the central pressure rose several millibars. This weakening was likely due to an eyewall replacement cycle that began just after the hurricane reached its peak intensity</a:t>
            </a:r>
            <a:endParaRPr lang="en-US" dirty="0">
              <a:latin typeface="Arial" panose="020B0604020202020204" pitchFamily="34" charset="0"/>
              <a:ea typeface="Aptos" panose="020B0004020202020204" pitchFamily="34" charset="0"/>
            </a:endParaRPr>
          </a:p>
          <a:p>
            <a:endParaRPr lang="en-US" dirty="0">
              <a:latin typeface="Arial" panose="020B0604020202020204" pitchFamily="34" charset="0"/>
              <a:ea typeface="Aptos" panose="020B0004020202020204" pitchFamily="34" charset="0"/>
            </a:endParaRPr>
          </a:p>
          <a:p>
            <a:r>
              <a:rPr lang="en-US" dirty="0">
                <a:latin typeface="Arial" panose="020B0604020202020204" pitchFamily="34" charset="0"/>
                <a:ea typeface="Aptos" panose="020B0004020202020204" pitchFamily="34" charset="0"/>
              </a:rPr>
              <a:t>Here’s a summary of the impacts Idalia caused.  It caused an estimated $3.6 billion in damage in the U.S. </a:t>
            </a:r>
          </a:p>
          <a:p>
            <a:endParaRPr lang="en-US" sz="1400" dirty="0"/>
          </a:p>
        </p:txBody>
      </p:sp>
      <p:sp>
        <p:nvSpPr>
          <p:cNvPr id="4" name="Slide Number Placeholder 3"/>
          <p:cNvSpPr>
            <a:spLocks noGrp="1"/>
          </p:cNvSpPr>
          <p:nvPr>
            <p:ph type="sldNum" sz="quarter" idx="5"/>
          </p:nvPr>
        </p:nvSpPr>
        <p:spPr/>
        <p:txBody>
          <a:bodyPr/>
          <a:lstStyle/>
          <a:p>
            <a:fld id="{1AA538D0-3230-C649-B08E-6C6473F9FDFF}" type="slidenum">
              <a:rPr lang="en-US" smtClean="0"/>
              <a:t>2</a:t>
            </a:fld>
            <a:endParaRPr lang="en-US"/>
          </a:p>
        </p:txBody>
      </p:sp>
    </p:spTree>
    <p:extLst>
      <p:ext uri="{BB962C8B-B14F-4D97-AF65-F5344CB8AC3E}">
        <p14:creationId xmlns:p14="http://schemas.microsoft.com/office/powerpoint/2010/main" val="227532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panelists.  What main topics to cover:</a:t>
            </a:r>
          </a:p>
          <a:p>
            <a:endParaRPr lang="en-US" dirty="0"/>
          </a:p>
          <a:p>
            <a:pPr marL="0" marR="0" algn="l">
              <a:spcBef>
                <a:spcPts val="0"/>
              </a:spcBef>
              <a:spcAft>
                <a:spcPts val="0"/>
              </a:spcAft>
            </a:pPr>
            <a:r>
              <a:rPr lang="en-US" b="0" i="0" u="none" strike="noStrike" dirty="0">
                <a:solidFill>
                  <a:srgbClr val="000000"/>
                </a:solidFill>
                <a:effectLst/>
                <a:latin typeface="Aptos" panose="020B0004020202020204" pitchFamily="34" charset="0"/>
              </a:rPr>
              <a:t>Here are the main discussion panel points:</a:t>
            </a:r>
          </a:p>
          <a:p>
            <a:pPr marL="0" marR="0" algn="l">
              <a:spcBef>
                <a:spcPts val="0"/>
              </a:spcBef>
              <a:spcAft>
                <a:spcPts val="0"/>
              </a:spcAft>
            </a:pPr>
            <a:r>
              <a:rPr lang="en-US" b="0" i="0" u="none" strike="noStrike" dirty="0">
                <a:solidFill>
                  <a:srgbClr val="000000"/>
                </a:solidFill>
                <a:effectLst/>
                <a:latin typeface="Aptos" panose="020B0004020202020204" pitchFamily="34" charset="0"/>
              </a:rPr>
              <a:t> </a:t>
            </a:r>
          </a:p>
          <a:p>
            <a:pPr marL="0" marR="0" algn="l">
              <a:spcBef>
                <a:spcPts val="0"/>
              </a:spcBef>
              <a:spcAft>
                <a:spcPts val="0"/>
              </a:spcAft>
              <a:buFont typeface="Arial" panose="020B0604020202020204" pitchFamily="34" charset="0"/>
              <a:buChar char="•"/>
            </a:pPr>
            <a:r>
              <a:rPr lang="en-US" b="0" i="0" u="none" strike="noStrike" dirty="0">
                <a:solidFill>
                  <a:srgbClr val="000000"/>
                </a:solidFill>
                <a:effectLst/>
                <a:latin typeface="Aptos" panose="020B0004020202020204" pitchFamily="34" charset="0"/>
              </a:rPr>
              <a:t>Evacuation/Decision Making – were the evacuation studies used to assist in decision making?  What were your evacuation times? Did you issue evacuation orders/notices?  What decision support tools did you use? What resources were used to notify threatened areas?   </a:t>
            </a:r>
          </a:p>
          <a:p>
            <a:pPr marL="0" marR="0" algn="l">
              <a:spcBef>
                <a:spcPts val="0"/>
              </a:spcBef>
              <a:spcAft>
                <a:spcPts val="0"/>
              </a:spcAft>
            </a:pPr>
            <a:r>
              <a:rPr lang="en-US" b="0" i="0" u="none" strike="noStrike" dirty="0">
                <a:solidFill>
                  <a:srgbClr val="000000"/>
                </a:solidFill>
                <a:effectLst/>
                <a:latin typeface="Aptos" panose="020B0004020202020204" pitchFamily="34" charset="0"/>
              </a:rPr>
              <a:t> </a:t>
            </a:r>
          </a:p>
          <a:p>
            <a:pPr marL="0" marR="0" algn="l">
              <a:spcBef>
                <a:spcPts val="0"/>
              </a:spcBef>
              <a:spcAft>
                <a:spcPts val="0"/>
              </a:spcAft>
              <a:buFont typeface="Arial" panose="020B0604020202020204" pitchFamily="34" charset="0"/>
              <a:buChar char="•"/>
            </a:pPr>
            <a:r>
              <a:rPr lang="en-US" b="0" i="0" u="none" strike="noStrike" dirty="0">
                <a:solidFill>
                  <a:srgbClr val="000000"/>
                </a:solidFill>
                <a:effectLst/>
                <a:latin typeface="Aptos" panose="020B0004020202020204" pitchFamily="34" charset="0"/>
              </a:rPr>
              <a:t>Sheltering Issues, both coastal and inland(Shayne to discuss being both a risk and host sheltering location).</a:t>
            </a:r>
          </a:p>
          <a:p>
            <a:pPr marL="0" marR="0" algn="l">
              <a:spcBef>
                <a:spcPts val="0"/>
              </a:spcBef>
              <a:spcAft>
                <a:spcPts val="0"/>
              </a:spcAft>
            </a:pPr>
            <a:r>
              <a:rPr lang="en-US" b="0" i="0" u="none" strike="noStrike" dirty="0">
                <a:solidFill>
                  <a:srgbClr val="000000"/>
                </a:solidFill>
                <a:effectLst/>
                <a:latin typeface="Aptos" panose="020B0004020202020204" pitchFamily="34" charset="0"/>
              </a:rPr>
              <a:t> </a:t>
            </a:r>
          </a:p>
          <a:p>
            <a:pPr marL="0" marR="0" algn="l">
              <a:spcBef>
                <a:spcPts val="0"/>
              </a:spcBef>
              <a:spcAft>
                <a:spcPts val="0"/>
              </a:spcAft>
              <a:buFont typeface="Arial" panose="020B0604020202020204" pitchFamily="34" charset="0"/>
              <a:buChar char="•"/>
            </a:pPr>
            <a:r>
              <a:rPr lang="en-US" b="0" i="0" u="none" strike="noStrike" dirty="0">
                <a:solidFill>
                  <a:srgbClr val="000000"/>
                </a:solidFill>
                <a:effectLst/>
                <a:latin typeface="Aptos" panose="020B0004020202020204" pitchFamily="34" charset="0"/>
              </a:rPr>
              <a:t>Debris contracting issues, debris disposal issues (not picking up debris at pre identified/approved drop off sites)</a:t>
            </a:r>
          </a:p>
          <a:p>
            <a:pPr marL="0" marR="0" algn="l">
              <a:spcBef>
                <a:spcPts val="0"/>
              </a:spcBef>
              <a:spcAft>
                <a:spcPts val="0"/>
              </a:spcAft>
            </a:pPr>
            <a:r>
              <a:rPr lang="en-US" b="0" i="0" u="none" strike="noStrike" dirty="0">
                <a:solidFill>
                  <a:srgbClr val="000000"/>
                </a:solidFill>
                <a:effectLst/>
                <a:latin typeface="Aptos" panose="020B0004020202020204" pitchFamily="34" charset="0"/>
              </a:rPr>
              <a:t> </a:t>
            </a:r>
          </a:p>
          <a:p>
            <a:pPr marL="0" marR="0" algn="l">
              <a:spcBef>
                <a:spcPts val="0"/>
              </a:spcBef>
              <a:spcAft>
                <a:spcPts val="0"/>
              </a:spcAft>
              <a:buFont typeface="Arial" panose="020B0604020202020204" pitchFamily="34" charset="0"/>
              <a:buChar char="•"/>
            </a:pPr>
            <a:r>
              <a:rPr lang="en-US" b="0" i="0" u="none" strike="noStrike" dirty="0">
                <a:solidFill>
                  <a:srgbClr val="000000"/>
                </a:solidFill>
                <a:effectLst/>
                <a:latin typeface="Aptos" panose="020B0004020202020204" pitchFamily="34" charset="0"/>
              </a:rPr>
              <a:t>Volunteer/Donation issues.</a:t>
            </a:r>
          </a:p>
          <a:p>
            <a:endParaRPr lang="en-US" dirty="0"/>
          </a:p>
          <a:p>
            <a:endParaRPr lang="en-US" dirty="0"/>
          </a:p>
        </p:txBody>
      </p:sp>
      <p:sp>
        <p:nvSpPr>
          <p:cNvPr id="4" name="Slide Number Placeholder 3"/>
          <p:cNvSpPr>
            <a:spLocks noGrp="1"/>
          </p:cNvSpPr>
          <p:nvPr>
            <p:ph type="sldNum" sz="quarter" idx="5"/>
          </p:nvPr>
        </p:nvSpPr>
        <p:spPr/>
        <p:txBody>
          <a:bodyPr/>
          <a:lstStyle/>
          <a:p>
            <a:fld id="{1AA538D0-3230-C649-B08E-6C6473F9FDFF}" type="slidenum">
              <a:rPr lang="en-US" smtClean="0"/>
              <a:t>3</a:t>
            </a:fld>
            <a:endParaRPr lang="en-US"/>
          </a:p>
        </p:txBody>
      </p:sp>
    </p:spTree>
    <p:extLst>
      <p:ext uri="{BB962C8B-B14F-4D97-AF65-F5344CB8AC3E}">
        <p14:creationId xmlns:p14="http://schemas.microsoft.com/office/powerpoint/2010/main" val="166048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3/27/2024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6103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3/27/2024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1871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3/27/2024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2914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3/27/2024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0043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3/27/2024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396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3/27/2024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9850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3/27/2024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202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3/27/2024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124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3/27/2024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3776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3/27/2024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88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3/27/2024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49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3/27/2024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533155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
              <a:schemeClr val="tx1"/>
            </a:gs>
            <a:gs pos="26000">
              <a:schemeClr val="bg2"/>
            </a:gs>
            <a:gs pos="82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E1216-A570-545D-82A3-430E575DC746}"/>
              </a:ext>
            </a:extLst>
          </p:cNvPr>
          <p:cNvSpPr>
            <a:spLocks noGrp="1"/>
          </p:cNvSpPr>
          <p:nvPr>
            <p:ph type="ctrTitle"/>
          </p:nvPr>
        </p:nvSpPr>
        <p:spPr>
          <a:xfrm>
            <a:off x="890338" y="640080"/>
            <a:ext cx="3734014" cy="3566160"/>
          </a:xfrm>
        </p:spPr>
        <p:txBody>
          <a:bodyPr anchor="b">
            <a:normAutofit/>
          </a:bodyPr>
          <a:lstStyle/>
          <a:p>
            <a:pPr>
              <a:lnSpc>
                <a:spcPct val="90000"/>
              </a:lnSpc>
            </a:pPr>
            <a:r>
              <a:rPr lang="en-US" sz="3200" dirty="0"/>
              <a:t>Hurricane Idalia Evacuation &amp; Response- Lessons Learned</a:t>
            </a:r>
            <a:br>
              <a:rPr lang="en-US" sz="3200" dirty="0"/>
            </a:br>
            <a:endParaRPr lang="en-US" sz="3200" dirty="0"/>
          </a:p>
        </p:txBody>
      </p:sp>
      <p:sp>
        <p:nvSpPr>
          <p:cNvPr id="40"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3E9279"/>
          </a:solidFill>
          <a:ln w="38100" cap="rnd">
            <a:solidFill>
              <a:srgbClr val="3E927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atellite view of a hurricane&#10;&#10;Description automatically generated">
            <a:extLst>
              <a:ext uri="{FF2B5EF4-FFF2-40B4-BE49-F238E27FC236}">
                <a16:creationId xmlns:a16="http://schemas.microsoft.com/office/drawing/2014/main" id="{76FC6139-6227-4B27-8BF4-877AC61A55F3}"/>
              </a:ext>
            </a:extLst>
          </p:cNvPr>
          <p:cNvPicPr>
            <a:picLocks noChangeAspect="1"/>
          </p:cNvPicPr>
          <p:nvPr/>
        </p:nvPicPr>
        <p:blipFill rotWithShape="1">
          <a:blip r:embed="rId3"/>
          <a:srcRect t="2024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8F9D8545-6CB5-C4B0-477B-2EBC4FE7EF2C}"/>
              </a:ext>
            </a:extLst>
          </p:cNvPr>
          <p:cNvSpPr txBox="1"/>
          <p:nvPr/>
        </p:nvSpPr>
        <p:spPr>
          <a:xfrm>
            <a:off x="456348" y="5992488"/>
            <a:ext cx="4853829" cy="646331"/>
          </a:xfrm>
          <a:prstGeom prst="rect">
            <a:avLst/>
          </a:prstGeom>
          <a:noFill/>
        </p:spPr>
        <p:txBody>
          <a:bodyPr wrap="square" rtlCol="0">
            <a:spAutoFit/>
          </a:bodyPr>
          <a:lstStyle/>
          <a:p>
            <a:r>
              <a:rPr lang="en-US" dirty="0"/>
              <a:t>GOES-16 </a:t>
            </a:r>
            <a:r>
              <a:rPr lang="en-US" dirty="0" err="1"/>
              <a:t>Geocolor</a:t>
            </a:r>
            <a:r>
              <a:rPr lang="en-US" dirty="0"/>
              <a:t> Image of Hurricane Idalia at 0715 UTC 30 August 2023 Courtesy of NOAA/NESDIR/STAR</a:t>
            </a:r>
          </a:p>
        </p:txBody>
      </p:sp>
    </p:spTree>
    <p:extLst>
      <p:ext uri="{BB962C8B-B14F-4D97-AF65-F5344CB8AC3E}">
        <p14:creationId xmlns:p14="http://schemas.microsoft.com/office/powerpoint/2010/main" val="103344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000">
              <a:schemeClr val="tx1"/>
            </a:gs>
            <a:gs pos="26000">
              <a:schemeClr val="bg2"/>
            </a:gs>
            <a:gs pos="82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72DB-AF85-53D0-D308-46CDCE2F0291}"/>
              </a:ext>
            </a:extLst>
          </p:cNvPr>
          <p:cNvSpPr>
            <a:spLocks noGrp="1"/>
          </p:cNvSpPr>
          <p:nvPr>
            <p:ph type="title"/>
          </p:nvPr>
        </p:nvSpPr>
        <p:spPr/>
        <p:txBody>
          <a:bodyPr/>
          <a:lstStyle/>
          <a:p>
            <a:pPr algn="ctr"/>
            <a:r>
              <a:rPr lang="en-US" dirty="0">
                <a:effectLst>
                  <a:outerShdw blurRad="50800" dist="50800" dir="5400000" algn="ctr" rotWithShape="0">
                    <a:schemeClr val="bg1"/>
                  </a:outerShdw>
                </a:effectLst>
              </a:rPr>
              <a:t>Idalia – Storm Summary</a:t>
            </a:r>
          </a:p>
        </p:txBody>
      </p:sp>
      <p:pic>
        <p:nvPicPr>
          <p:cNvPr id="5" name="Content Placeholder 4">
            <a:extLst>
              <a:ext uri="{FF2B5EF4-FFF2-40B4-BE49-F238E27FC236}">
                <a16:creationId xmlns:a16="http://schemas.microsoft.com/office/drawing/2014/main" id="{E719ACC0-7B9F-41E0-B91C-778BD9C0FDE8}"/>
              </a:ext>
            </a:extLst>
          </p:cNvPr>
          <p:cNvPicPr>
            <a:picLocks noGrp="1" noChangeAspect="1"/>
          </p:cNvPicPr>
          <p:nvPr>
            <p:ph sz="half" idx="1"/>
          </p:nvPr>
        </p:nvPicPr>
        <p:blipFill>
          <a:blip r:embed="rId3"/>
          <a:stretch>
            <a:fillRect/>
          </a:stretch>
        </p:blipFill>
        <p:spPr>
          <a:xfrm rot="5400000">
            <a:off x="1440174" y="1485948"/>
            <a:ext cx="4093423" cy="5297371"/>
          </a:xfrm>
        </p:spPr>
      </p:pic>
      <p:sp>
        <p:nvSpPr>
          <p:cNvPr id="15" name="Content Placeholder 14">
            <a:extLst>
              <a:ext uri="{FF2B5EF4-FFF2-40B4-BE49-F238E27FC236}">
                <a16:creationId xmlns:a16="http://schemas.microsoft.com/office/drawing/2014/main" id="{E9F3D7F5-A536-2EFA-C4E2-F49D35009BE4}"/>
              </a:ext>
            </a:extLst>
          </p:cNvPr>
          <p:cNvSpPr>
            <a:spLocks noGrp="1"/>
          </p:cNvSpPr>
          <p:nvPr>
            <p:ph sz="half" idx="2"/>
          </p:nvPr>
        </p:nvSpPr>
        <p:spPr>
          <a:xfrm>
            <a:off x="6413156" y="2286000"/>
            <a:ext cx="4940643" cy="3895344"/>
          </a:xfrm>
        </p:spPr>
        <p:txBody>
          <a:bodyPr>
            <a:normAutofit fontScale="77500" lnSpcReduction="20000"/>
          </a:bodyPr>
          <a:lstStyle/>
          <a:p>
            <a:r>
              <a:rPr lang="en-US" dirty="0"/>
              <a:t>Storm Surge:  8 -12 Feet above ground level from Keaton Bch to </a:t>
            </a:r>
            <a:r>
              <a:rPr lang="en-US" dirty="0" err="1"/>
              <a:t>Steinhatchee</a:t>
            </a:r>
            <a:r>
              <a:rPr lang="en-US" dirty="0"/>
              <a:t>, FL</a:t>
            </a:r>
          </a:p>
          <a:p>
            <a:r>
              <a:rPr lang="en-US" dirty="0"/>
              <a:t>Rainfall Totals:  5 – 7 inches with pockets up to 7-10 inches</a:t>
            </a:r>
          </a:p>
          <a:p>
            <a:r>
              <a:rPr lang="en-US" dirty="0"/>
              <a:t>Tornadoes – 12 total over FL, GA, SC and NC</a:t>
            </a:r>
          </a:p>
          <a:p>
            <a:r>
              <a:rPr lang="en-US" dirty="0"/>
              <a:t>Fatalities – 12, 8 caused by rough surf &amp; rip currents</a:t>
            </a:r>
          </a:p>
        </p:txBody>
      </p:sp>
      <p:sp>
        <p:nvSpPr>
          <p:cNvPr id="18" name="TextBox 17">
            <a:extLst>
              <a:ext uri="{FF2B5EF4-FFF2-40B4-BE49-F238E27FC236}">
                <a16:creationId xmlns:a16="http://schemas.microsoft.com/office/drawing/2014/main" id="{B910D640-AEAF-A02D-FEB3-F1101C9605FC}"/>
              </a:ext>
            </a:extLst>
          </p:cNvPr>
          <p:cNvSpPr txBox="1"/>
          <p:nvPr/>
        </p:nvSpPr>
        <p:spPr>
          <a:xfrm>
            <a:off x="976184" y="6181344"/>
            <a:ext cx="5076567" cy="646331"/>
          </a:xfrm>
          <a:prstGeom prst="rect">
            <a:avLst/>
          </a:prstGeom>
          <a:noFill/>
        </p:spPr>
        <p:txBody>
          <a:bodyPr wrap="square" rtlCol="0">
            <a:spAutoFit/>
          </a:bodyPr>
          <a:lstStyle/>
          <a:p>
            <a:r>
              <a:rPr lang="en-US" dirty="0"/>
              <a:t>Source:  National Hurricane Center Tropical Cyclone Report, Hurricane Idalia, February 2024</a:t>
            </a:r>
          </a:p>
          <a:p>
            <a:r>
              <a:rPr lang="en-US" dirty="0"/>
              <a:t>John P </a:t>
            </a:r>
            <a:r>
              <a:rPr lang="en-US" dirty="0" err="1"/>
              <a:t>Cangialosi</a:t>
            </a:r>
            <a:r>
              <a:rPr lang="en-US" dirty="0"/>
              <a:t> and Laura </a:t>
            </a:r>
            <a:r>
              <a:rPr lang="en-US" dirty="0" err="1"/>
              <a:t>Alaka</a:t>
            </a:r>
            <a:endParaRPr lang="en-US" dirty="0"/>
          </a:p>
        </p:txBody>
      </p:sp>
    </p:spTree>
    <p:extLst>
      <p:ext uri="{BB962C8B-B14F-4D97-AF65-F5344CB8AC3E}">
        <p14:creationId xmlns:p14="http://schemas.microsoft.com/office/powerpoint/2010/main" val="376965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000">
              <a:schemeClr val="tx1"/>
            </a:gs>
            <a:gs pos="26000">
              <a:schemeClr val="bg2"/>
            </a:gs>
            <a:gs pos="82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52DCB-1695-AD8C-B9D4-6AE2EC2F45BA}"/>
              </a:ext>
            </a:extLst>
          </p:cNvPr>
          <p:cNvSpPr>
            <a:spLocks noGrp="1"/>
          </p:cNvSpPr>
          <p:nvPr>
            <p:ph type="title"/>
          </p:nvPr>
        </p:nvSpPr>
        <p:spPr>
          <a:xfrm>
            <a:off x="630936" y="640080"/>
            <a:ext cx="4818888" cy="1481328"/>
          </a:xfrm>
          <a:effectLst>
            <a:outerShdw blurRad="50800" dist="38100" dir="2700000" algn="tl" rotWithShape="0">
              <a:prstClr val="black">
                <a:alpha val="40000"/>
              </a:prstClr>
            </a:outerShdw>
          </a:effectLst>
        </p:spPr>
        <p:txBody>
          <a:bodyPr anchor="b">
            <a:normAutofit/>
          </a:bodyPr>
          <a:lstStyle/>
          <a:p>
            <a:r>
              <a:rPr lang="en-US" sz="5600" dirty="0"/>
              <a:t>Panelists</a:t>
            </a:r>
          </a:p>
        </p:txBody>
      </p:sp>
      <p:sp>
        <p:nvSpPr>
          <p:cNvPr id="3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79D6CE3-4EDE-4A28-E4CD-EE49AD70EC13}"/>
              </a:ext>
            </a:extLst>
          </p:cNvPr>
          <p:cNvSpPr>
            <a:spLocks noGrp="1"/>
          </p:cNvSpPr>
          <p:nvPr>
            <p:ph idx="1"/>
          </p:nvPr>
        </p:nvSpPr>
        <p:spPr>
          <a:xfrm>
            <a:off x="630936" y="2660904"/>
            <a:ext cx="4818888" cy="3547872"/>
          </a:xfrm>
        </p:spPr>
        <p:txBody>
          <a:bodyPr anchor="t">
            <a:normAutofit/>
          </a:bodyPr>
          <a:lstStyle/>
          <a:p>
            <a:r>
              <a:rPr lang="en-US" b="1" dirty="0"/>
              <a:t>John MacDonald – Levy County</a:t>
            </a:r>
          </a:p>
          <a:p>
            <a:r>
              <a:rPr lang="en-US" b="1" dirty="0"/>
              <a:t>Scott Garner- Dixie County</a:t>
            </a:r>
          </a:p>
          <a:p>
            <a:r>
              <a:rPr lang="en-US" b="1" dirty="0"/>
              <a:t>Shayne Morgan  - Columbia County</a:t>
            </a:r>
          </a:p>
        </p:txBody>
      </p:sp>
      <mc:AlternateContent xmlns:mc="http://schemas.openxmlformats.org/markup-compatibility/2006" xmlns:p14="http://schemas.microsoft.com/office/powerpoint/2010/main">
        <mc:Choice Requires="p14">
          <p:contentPart p14:bwMode="auto" r:id="rId3">
            <p14:nvContentPartPr>
              <p14:cNvPr id="38" name="Ink 37">
                <a:extLst>
                  <a:ext uri="{FF2B5EF4-FFF2-40B4-BE49-F238E27FC236}">
                    <a16:creationId xmlns:a16="http://schemas.microsoft.com/office/drawing/2014/main"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8" name="Ink 3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Content Placeholder 4">
            <a:extLst>
              <a:ext uri="{FF2B5EF4-FFF2-40B4-BE49-F238E27FC236}">
                <a16:creationId xmlns:a16="http://schemas.microsoft.com/office/drawing/2014/main" id="{4D1CD717-D6CA-3774-89D1-F12C5068C1D2}"/>
              </a:ext>
            </a:extLst>
          </p:cNvPr>
          <p:cNvPicPr>
            <a:picLocks noChangeAspect="1"/>
          </p:cNvPicPr>
          <p:nvPr/>
        </p:nvPicPr>
        <p:blipFill>
          <a:blip r:embed="rId5"/>
          <a:stretch>
            <a:fillRect/>
          </a:stretch>
        </p:blipFill>
        <p:spPr>
          <a:xfrm>
            <a:off x="5375935" y="1312640"/>
            <a:ext cx="6288843" cy="4859560"/>
          </a:xfrm>
          <a:prstGeom prst="rect">
            <a:avLst/>
          </a:prstGeom>
        </p:spPr>
      </p:pic>
      <p:cxnSp>
        <p:nvCxnSpPr>
          <p:cNvPr id="7" name="Straight Arrow Connector 6">
            <a:extLst>
              <a:ext uri="{FF2B5EF4-FFF2-40B4-BE49-F238E27FC236}">
                <a16:creationId xmlns:a16="http://schemas.microsoft.com/office/drawing/2014/main" id="{D1700100-3CBD-FC8F-F0ED-E1E37A7B9393}"/>
              </a:ext>
            </a:extLst>
          </p:cNvPr>
          <p:cNvCxnSpPr>
            <a:cxnSpLocks/>
          </p:cNvCxnSpPr>
          <p:nvPr/>
        </p:nvCxnSpPr>
        <p:spPr>
          <a:xfrm>
            <a:off x="3583459" y="2977978"/>
            <a:ext cx="4831492" cy="98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4ED0754-5ED6-6ED6-36F8-73C2EA128DE5}"/>
              </a:ext>
            </a:extLst>
          </p:cNvPr>
          <p:cNvCxnSpPr>
            <a:cxnSpLocks/>
          </p:cNvCxnSpPr>
          <p:nvPr/>
        </p:nvCxnSpPr>
        <p:spPr>
          <a:xfrm flipV="1">
            <a:off x="3286897" y="2817341"/>
            <a:ext cx="4930346" cy="778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8D89269-57B4-25C1-BC56-2CFD53924DD5}"/>
              </a:ext>
            </a:extLst>
          </p:cNvPr>
          <p:cNvCxnSpPr/>
          <p:nvPr/>
        </p:nvCxnSpPr>
        <p:spPr>
          <a:xfrm flipV="1">
            <a:off x="4015946" y="2404872"/>
            <a:ext cx="4646140" cy="17469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E7DB8114-9ED3-9AEB-80FE-31CBA5F80162}"/>
              </a:ext>
            </a:extLst>
          </p:cNvPr>
          <p:cNvSpPr txBox="1"/>
          <p:nvPr/>
        </p:nvSpPr>
        <p:spPr>
          <a:xfrm>
            <a:off x="5548184" y="6143971"/>
            <a:ext cx="2665726" cy="369332"/>
          </a:xfrm>
          <a:prstGeom prst="rect">
            <a:avLst/>
          </a:prstGeom>
          <a:noFill/>
        </p:spPr>
        <p:txBody>
          <a:bodyPr wrap="square" rtlCol="0">
            <a:spAutoFit/>
          </a:bodyPr>
          <a:lstStyle/>
          <a:p>
            <a:r>
              <a:rPr lang="en-US" dirty="0"/>
              <a:t>Source:  FEMA </a:t>
            </a:r>
          </a:p>
        </p:txBody>
      </p:sp>
    </p:spTree>
    <p:extLst>
      <p:ext uri="{BB962C8B-B14F-4D97-AF65-F5344CB8AC3E}">
        <p14:creationId xmlns:p14="http://schemas.microsoft.com/office/powerpoint/2010/main" val="416875358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7385</TotalTime>
  <Words>222</Words>
  <Application>Microsoft Office PowerPoint</Application>
  <PresentationFormat>Widescreen</PresentationFormat>
  <Paragraphs>40</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Arial</vt:lpstr>
      <vt:lpstr>Modern Love</vt:lpstr>
      <vt:lpstr>The Hand</vt:lpstr>
      <vt:lpstr>Times New Roman</vt:lpstr>
      <vt:lpstr>SketchyVTI</vt:lpstr>
      <vt:lpstr>Hurricane Idalia Evacuation &amp; Response- Lessons Learned </vt:lpstr>
      <vt:lpstr>Idalia – Storm Summary</vt:lpstr>
      <vt:lpstr>Panelists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 Idalia Evacuation &amp; Response- Lessons Learned</dc:title>
  <dc:creator>John Wilson</dc:creator>
  <cp:lastModifiedBy>Shayne Morgan</cp:lastModifiedBy>
  <cp:revision>10</cp:revision>
  <cp:lastPrinted>2024-03-26T11:32:12Z</cp:lastPrinted>
  <dcterms:created xsi:type="dcterms:W3CDTF">2024-03-19T13:43:58Z</dcterms:created>
  <dcterms:modified xsi:type="dcterms:W3CDTF">2024-03-27T20:14:17Z</dcterms:modified>
</cp:coreProperties>
</file>