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90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condition in which in any community is found post-impact has everything to do with community preparedness. Oftentimes this is reduced to a binary… prepared/unprepared, resilient/vulnerable… but this overlooks the complexity and nuance of what makes up a resilient community and who’s involved. Before we dive into the topic, though, let me tell you a bit about who I am, and introduce you to our panel.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f2dbad031e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f2dbad031e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f2dbad031e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f2dbad031e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f4e41c8dc3_3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f4e41c8dc3_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that we’ve contextualized the panel and our respective roles, I have some questions for the group!</a:t>
            </a:r>
            <a:endParaRPr/>
          </a:p>
          <a:p>
            <a:pPr marL="0" lvl="0" indent="0" algn="l" rtl="0">
              <a:spcBef>
                <a:spcPts val="0"/>
              </a:spcBef>
              <a:spcAft>
                <a:spcPts val="0"/>
              </a:spcAft>
              <a:buNone/>
            </a:pPr>
            <a:endParaRPr/>
          </a:p>
          <a:p>
            <a:pPr marL="0" lvl="0" indent="0" algn="l" rtl="0">
              <a:spcBef>
                <a:spcPts val="0"/>
              </a:spcBef>
              <a:spcAft>
                <a:spcPts val="0"/>
              </a:spcAft>
              <a:buNone/>
            </a:pPr>
            <a:r>
              <a:rPr lang="en"/>
              <a:t>(Start with Delia, then Regina)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f2dbad031e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f2dbad031e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(Start with Regina, then Wilbur)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f4e57beb0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f4e57beb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(Start with Yvette - in the context of identifying vulnerable populations, then Delia, then Regina)</a:t>
            </a:r>
            <a:endParaRPr/>
          </a:p>
          <a:p>
            <a:pPr marL="0" lvl="0" indent="0" algn="l" rtl="0">
              <a:spcBef>
                <a:spcPts val="0"/>
              </a:spcBef>
              <a:spcAft>
                <a:spcPts val="0"/>
              </a:spcAft>
              <a:buNone/>
            </a:pPr>
            <a:endParaRPr/>
          </a:p>
          <a:p>
            <a:pPr marL="0" lvl="0" indent="0" algn="l" rtl="0">
              <a:spcBef>
                <a:spcPts val="0"/>
              </a:spcBef>
              <a:spcAft>
                <a:spcPts val="0"/>
              </a:spcAft>
              <a:buNone/>
            </a:pPr>
            <a:r>
              <a:rPr lang="en"/>
              <a:t>Thanks so much to our panel for this discussion!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It’s a commonly held opinion these days that the scale and severity of disasters are growing and will likely pose systemic threats, while simultaneously accelerating changes in demographics and technology will continue to make the effects of disasters more complex to manage. This doesn’t just mean more disasters for communities that have been impacted in the past, it also means more communities devastated by historically unprecedented events. Federal, local, and state government resources are already strained, and this trend will only continue. Community-led preparedness is the logical gap-filler, with prepared communities bringing valuable knowledge of their social capital to the table. As we navigate the longstanding history of systemic inequity present in so many community-government partnerships, we must understand the landscape of preexisting networks, and identify leaders who can understand and communicate community needs, and also bridge the gap between those communities who’ve lived a disaster and those communities who simply haven’t yet.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On that note, I’m happy to open the floor to any questions!</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(next slide)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f4e57beb01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f4e57beb0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f2dbad031e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f2dbad031e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f4e41c8dc3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f4e41c8dc3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my name is Meaghan Enright, and I’m the Executive Director of an organization called Love City Strong. We’re based on the island of St John, in the U.S. Virgin Islands. The organization was born out of the impacts of Hurricanes Irma and Maria in 2017, and over the past six (nearly seven) years, we’ve been serving our community in the areas of disaster preparedness, response, recovery, and mitigation.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f2dbad031e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f2dbad031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Today our panel consists of several colleagues I have the pleasure of working with regularly in the USVI, encompassing the government, nonprofit, and private sectors. (Introduce in order of seating)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f4b621e29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f4b621e2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Several of my colleagues here on the panel are representing the Government of the Virgin Islands, which is led by our Governor, Albert Bryan, Jr and our Lieutenant Governor, Tregenza Roach.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f4b621e297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f4b621e29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you’re unfamiliar, the U.S. Virgin Islands is a U.S. territory, located just east of Puerto Rico. We’re a very charming vacation destination, and a very challenging place to navigate disaster recovery. Because of our remote location, community preparedness is a particular priority for us, and because of the changing nature of the world, we believe that our community‘s lessons learned can help other communities all over the country navigate their preparedness journey.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f2dbad031e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f2dbad031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Getting back to the topic at hand, the Anthropocene is an unofficial unit of geologic time used to describe the most recent period in Earth’s history, when human activity began to have a significant impact on the planet’s climate and ecosystems. This era has produced more, and more intense, climate-fueled disaster impacts. In 2023, the United States experienced 28 climate and weather disasters with damages exceeding $1 billion. Within this context, federal resources are routinely stretched thin across too many simultaneous and consecutive disasters. </a:t>
            </a:r>
            <a:endParaRPr/>
          </a:p>
          <a:p>
            <a:pPr marL="0" lvl="0" indent="0" algn="l" rtl="0">
              <a:spcBef>
                <a:spcPts val="0"/>
              </a:spcBef>
              <a:spcAft>
                <a:spcPts val="0"/>
              </a:spcAft>
              <a:buNone/>
            </a:pPr>
            <a:endParaRPr/>
          </a:p>
          <a:p>
            <a:pPr marL="0" lvl="0" indent="0" algn="l" rtl="0">
              <a:spcBef>
                <a:spcPts val="0"/>
              </a:spcBef>
              <a:spcAft>
                <a:spcPts val="0"/>
              </a:spcAft>
              <a:buNone/>
            </a:pPr>
            <a:r>
              <a:rPr lang="en"/>
              <a:t>In a correlated pivot in approach, FEMA has, over the past dozen years, undertaken a shift towards a whole community approach to emergency management. Acknowledging that the changing reality affects the government’s traditional approach to managing risk and recovery, a whole community approach has been embraced to increase the Nation’s resilience by engaging with communities as vital partners.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f2dbad031e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f2dbad031e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To fully unlock the power of the whole community approach, however, we must grapple with several issues, including the conceptualization of “community”, the value of social capital in relation to resilience, the systemic inequities too often present in recovery, and the ways that disparate communities can connect in blue skies to share lessons learned.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Undoubtedly, the cache of community knowledge that is generated post-disaster is incredibly valuable. Part of the role of information and communication in community preparedness is to protect and preserve this cache. However, most often this knowledge is gained in the aftermath. The longer we aren’t prioritizing the collection, cataloging, and dispersal of communities’ data and anecdotal evidence, the longer we are missing an opportunity to massively leverage community experience.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term social capital recognizes the networks of relationships among people who live and work in a community, enabling it to function effectively. Though we say “don’t trade business cards in a disaster”, the truth is that often a disaster throws these relationships into stark relief, building bridges and changing social dynamics. The question is, how can communities build these relationships more effectively before a disaster?</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whole community approach, in broad strokes, is intended to strengthen what is already working within communities, but the connection between local and federal government resources and community grassroots initiatives is still very much a work in progress. In the aftermath of any given disaster, community-led efforts can often be the most striking, whether through nonprofits, faith-based initiatives, or mutual aid. But too often these efforts falter and fail while waiting for concrete public-private partnerships and funding to materialize.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I’m going to turn it over to our panel now to discuss their respective roles in community readiness, and then we’ll move into a panel discussion followed by time for some questions from y’all.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f2dbad031e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f2dbad031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f4e57beb01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f4e57beb0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975" y="-34950"/>
            <a:ext cx="2663400" cy="5264100"/>
          </a:xfrm>
          <a:prstGeom prst="rect">
            <a:avLst/>
          </a:prstGeom>
          <a:solidFill>
            <a:srgbClr val="44637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14"/>
        <p:cNvGrpSpPr/>
        <p:nvPr/>
      </p:nvGrpSpPr>
      <p:grpSpPr>
        <a:xfrm>
          <a:off x="0" y="0"/>
          <a:ext cx="0" cy="0"/>
          <a:chOff x="0" y="0"/>
          <a:chExt cx="0" cy="0"/>
        </a:xfrm>
      </p:grpSpPr>
      <p:sp>
        <p:nvSpPr>
          <p:cNvPr id="15" name="Google Shape;15;p3"/>
          <p:cNvSpPr/>
          <p:nvPr/>
        </p:nvSpPr>
        <p:spPr>
          <a:xfrm>
            <a:off x="-27975" y="0"/>
            <a:ext cx="2321100" cy="5264100"/>
          </a:xfrm>
          <a:prstGeom prst="rect">
            <a:avLst/>
          </a:prstGeom>
          <a:solidFill>
            <a:srgbClr val="44637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17" name="Google Shape;17;p3"/>
          <p:cNvSpPr/>
          <p:nvPr/>
        </p:nvSpPr>
        <p:spPr>
          <a:xfrm>
            <a:off x="4570350" y="-31425"/>
            <a:ext cx="2287800" cy="5264100"/>
          </a:xfrm>
          <a:prstGeom prst="rect">
            <a:avLst/>
          </a:prstGeom>
          <a:solidFill>
            <a:srgbClr val="44637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 name="Google Shape;18;p3"/>
          <p:cNvSpPr txBox="1">
            <a:spLocks noGrp="1"/>
          </p:cNvSpPr>
          <p:nvPr>
            <p:ph type="subTitle" idx="1"/>
          </p:nvPr>
        </p:nvSpPr>
        <p:spPr>
          <a:xfrm>
            <a:off x="-743925" y="233550"/>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dk1"/>
              </a:buClr>
              <a:buSzPts val="2800"/>
              <a:buNone/>
              <a:defRPr sz="28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4"/>
          <p:cNvSpPr/>
          <p:nvPr/>
        </p:nvSpPr>
        <p:spPr>
          <a:xfrm>
            <a:off x="-41950" y="977850"/>
            <a:ext cx="6403500" cy="3187800"/>
          </a:xfrm>
          <a:prstGeom prst="rect">
            <a:avLst/>
          </a:prstGeom>
          <a:solidFill>
            <a:srgbClr val="44637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 name="Google Shape;21;p4"/>
          <p:cNvSpPr txBox="1">
            <a:spLocks noGrp="1"/>
          </p:cNvSpPr>
          <p:nvPr>
            <p:ph type="title"/>
          </p:nvPr>
        </p:nvSpPr>
        <p:spPr>
          <a:xfrm>
            <a:off x="-520925" y="2025000"/>
            <a:ext cx="73713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3"/>
        <p:cNvGrpSpPr/>
        <p:nvPr/>
      </p:nvGrpSpPr>
      <p:grpSpPr>
        <a:xfrm>
          <a:off x="0" y="0"/>
          <a:ext cx="0" cy="0"/>
          <a:chOff x="0" y="0"/>
          <a:chExt cx="0" cy="0"/>
        </a:xfrm>
      </p:grpSpPr>
      <p:sp>
        <p:nvSpPr>
          <p:cNvPr id="24" name="Google Shape;24;p5"/>
          <p:cNvSpPr/>
          <p:nvPr/>
        </p:nvSpPr>
        <p:spPr>
          <a:xfrm>
            <a:off x="-69900" y="1670825"/>
            <a:ext cx="6214800" cy="3637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 name="Google Shape;25;p5"/>
          <p:cNvSpPr/>
          <p:nvPr/>
        </p:nvSpPr>
        <p:spPr>
          <a:xfrm>
            <a:off x="2383850" y="334675"/>
            <a:ext cx="6403500" cy="3187800"/>
          </a:xfrm>
          <a:prstGeom prst="rect">
            <a:avLst/>
          </a:prstGeom>
          <a:solidFill>
            <a:srgbClr val="44637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 name="Google Shape;26;p5"/>
          <p:cNvSpPr txBox="1">
            <a:spLocks noGrp="1"/>
          </p:cNvSpPr>
          <p:nvPr>
            <p:ph type="title"/>
          </p:nvPr>
        </p:nvSpPr>
        <p:spPr>
          <a:xfrm>
            <a:off x="-520925" y="2025000"/>
            <a:ext cx="73713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 name="Google Shape;27;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 name="Google Shape;35;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 name="Google Shape;38;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9" name="Google Shape;39;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2" name="Google Shape;42;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1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1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pic>
        <p:nvPicPr>
          <p:cNvPr id="8" name="Google Shape;8;p1"/>
          <p:cNvPicPr preferRelativeResize="0"/>
          <p:nvPr/>
        </p:nvPicPr>
        <p:blipFill>
          <a:blip r:embed="rId14">
            <a:alphaModFix/>
          </a:blip>
          <a:stretch>
            <a:fillRect/>
          </a:stretch>
        </p:blipFill>
        <p:spPr>
          <a:xfrm>
            <a:off x="6915500" y="4355275"/>
            <a:ext cx="2557051" cy="8527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mailto:edce@stxltrg.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www.doi.org/10.25921/stkw-7w73" TargetMode="External"/><Relationship Id="rId4" Type="http://schemas.openxmlformats.org/officeDocument/2006/relationships/hyperlink" Target="https://www.ncei.noaa.gov/access/billion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535500" y="1980700"/>
            <a:ext cx="73713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SzPts val="990"/>
              <a:buNone/>
            </a:pPr>
            <a:r>
              <a:rPr lang="en" sz="2840">
                <a:solidFill>
                  <a:schemeClr val="lt1"/>
                </a:solidFill>
              </a:rPr>
              <a:t>The Future of Community Readiness</a:t>
            </a:r>
            <a:endParaRPr sz="2840">
              <a:solidFill>
                <a:schemeClr val="lt1"/>
              </a:solidFill>
            </a:endParaRPr>
          </a:p>
        </p:txBody>
      </p:sp>
      <p:sp>
        <p:nvSpPr>
          <p:cNvPr id="63" name="Google Shape;63;p14"/>
          <p:cNvSpPr txBox="1">
            <a:spLocks noGrp="1"/>
          </p:cNvSpPr>
          <p:nvPr>
            <p:ph type="subTitle" idx="4294967295"/>
          </p:nvPr>
        </p:nvSpPr>
        <p:spPr>
          <a:xfrm>
            <a:off x="140775" y="262952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solidFill>
                  <a:schemeClr val="lt1"/>
                </a:solidFill>
              </a:rPr>
              <a:t>Locally-Rooted Community Preparedness</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p:nvPr/>
        </p:nvSpPr>
        <p:spPr>
          <a:xfrm>
            <a:off x="4589800" y="7275"/>
            <a:ext cx="4554300" cy="5143500"/>
          </a:xfrm>
          <a:prstGeom prst="rect">
            <a:avLst/>
          </a:prstGeom>
          <a:solidFill>
            <a:srgbClr val="44637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8" name="Google Shape;148;p2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t>Community-Led Preparedness</a:t>
            </a:r>
            <a:endParaRPr sz="3000"/>
          </a:p>
        </p:txBody>
      </p:sp>
      <p:sp>
        <p:nvSpPr>
          <p:cNvPr id="149" name="Google Shape;149;p2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Clr>
                <a:schemeClr val="lt1"/>
              </a:buClr>
              <a:buSzPts val="1800"/>
              <a:buChar char="●"/>
            </a:pPr>
            <a:r>
              <a:rPr lang="en">
                <a:solidFill>
                  <a:schemeClr val="lt1"/>
                </a:solidFill>
              </a:rPr>
              <a:t>Developing and cultivating local relationships</a:t>
            </a:r>
            <a:endParaRPr>
              <a:solidFill>
                <a:schemeClr val="lt1"/>
              </a:solidFill>
            </a:endParaRPr>
          </a:p>
          <a:p>
            <a:pPr marL="914400" lvl="1" indent="-317500" algn="l" rtl="0">
              <a:spcBef>
                <a:spcPts val="0"/>
              </a:spcBef>
              <a:spcAft>
                <a:spcPts val="0"/>
              </a:spcAft>
              <a:buClr>
                <a:schemeClr val="lt1"/>
              </a:buClr>
              <a:buSzPts val="1400"/>
              <a:buChar char="○"/>
            </a:pPr>
            <a:r>
              <a:rPr lang="en">
                <a:solidFill>
                  <a:schemeClr val="lt1"/>
                </a:solidFill>
              </a:rPr>
              <a:t>Faith Leaders</a:t>
            </a:r>
            <a:endParaRPr>
              <a:solidFill>
                <a:schemeClr val="lt1"/>
              </a:solidFill>
            </a:endParaRPr>
          </a:p>
          <a:p>
            <a:pPr marL="914400" lvl="1" indent="-317500" algn="l" rtl="0">
              <a:spcBef>
                <a:spcPts val="0"/>
              </a:spcBef>
              <a:spcAft>
                <a:spcPts val="0"/>
              </a:spcAft>
              <a:buClr>
                <a:schemeClr val="lt1"/>
              </a:buClr>
              <a:buSzPts val="1400"/>
              <a:buChar char="○"/>
            </a:pPr>
            <a:r>
              <a:rPr lang="en">
                <a:solidFill>
                  <a:schemeClr val="lt1"/>
                </a:solidFill>
              </a:rPr>
              <a:t>Local Government</a:t>
            </a:r>
            <a:endParaRPr>
              <a:solidFill>
                <a:schemeClr val="lt1"/>
              </a:solidFill>
            </a:endParaRPr>
          </a:p>
          <a:p>
            <a:pPr marL="914400" lvl="1" indent="-317500" algn="l" rtl="0">
              <a:spcBef>
                <a:spcPts val="0"/>
              </a:spcBef>
              <a:spcAft>
                <a:spcPts val="0"/>
              </a:spcAft>
              <a:buClr>
                <a:schemeClr val="lt1"/>
              </a:buClr>
              <a:buSzPts val="1400"/>
              <a:buChar char="○"/>
            </a:pPr>
            <a:r>
              <a:rPr lang="en">
                <a:solidFill>
                  <a:schemeClr val="lt1"/>
                </a:solidFill>
              </a:rPr>
              <a:t>Private Sector</a:t>
            </a:r>
            <a:endParaRPr>
              <a:solidFill>
                <a:schemeClr val="lt1"/>
              </a:solidFill>
            </a:endParaRPr>
          </a:p>
          <a:p>
            <a:pPr marL="914400" lvl="0" indent="0" algn="l" rtl="0">
              <a:spcBef>
                <a:spcPts val="1200"/>
              </a:spcBef>
              <a:spcAft>
                <a:spcPts val="0"/>
              </a:spcAft>
              <a:buNone/>
            </a:pPr>
            <a:endParaRPr>
              <a:solidFill>
                <a:schemeClr val="lt1"/>
              </a:solidFill>
            </a:endParaRPr>
          </a:p>
          <a:p>
            <a:pPr marL="457200" lvl="0" indent="-342900" algn="l" rtl="0">
              <a:spcBef>
                <a:spcPts val="1200"/>
              </a:spcBef>
              <a:spcAft>
                <a:spcPts val="0"/>
              </a:spcAft>
              <a:buClr>
                <a:schemeClr val="lt1"/>
              </a:buClr>
              <a:buSzPts val="1800"/>
              <a:buChar char="●"/>
            </a:pPr>
            <a:r>
              <a:rPr lang="en">
                <a:solidFill>
                  <a:schemeClr val="lt1"/>
                </a:solidFill>
              </a:rPr>
              <a:t>Capacity building in the community</a:t>
            </a:r>
            <a:endParaRPr>
              <a:solidFill>
                <a:schemeClr val="lt1"/>
              </a:solidFill>
            </a:endParaRPr>
          </a:p>
          <a:p>
            <a:pPr marL="914400" lvl="1" indent="-317500" algn="l" rtl="0">
              <a:spcBef>
                <a:spcPts val="0"/>
              </a:spcBef>
              <a:spcAft>
                <a:spcPts val="0"/>
              </a:spcAft>
              <a:buClr>
                <a:schemeClr val="lt1"/>
              </a:buClr>
              <a:buSzPts val="1400"/>
              <a:buChar char="○"/>
            </a:pPr>
            <a:r>
              <a:rPr lang="en">
                <a:solidFill>
                  <a:schemeClr val="lt1"/>
                </a:solidFill>
              </a:rPr>
              <a:t>Training</a:t>
            </a:r>
            <a:endParaRPr>
              <a:solidFill>
                <a:schemeClr val="lt1"/>
              </a:solidFill>
            </a:endParaRPr>
          </a:p>
          <a:p>
            <a:pPr marL="914400" lvl="1" indent="-317500" algn="l" rtl="0">
              <a:spcBef>
                <a:spcPts val="0"/>
              </a:spcBef>
              <a:spcAft>
                <a:spcPts val="0"/>
              </a:spcAft>
              <a:buClr>
                <a:schemeClr val="lt1"/>
              </a:buClr>
              <a:buSzPts val="1400"/>
              <a:buChar char="○"/>
            </a:pPr>
            <a:r>
              <a:rPr lang="en">
                <a:solidFill>
                  <a:schemeClr val="lt1"/>
                </a:solidFill>
              </a:rPr>
              <a:t>Outreach</a:t>
            </a:r>
            <a:endParaRPr>
              <a:solidFill>
                <a:schemeClr val="lt1"/>
              </a:solidFill>
            </a:endParaRPr>
          </a:p>
        </p:txBody>
      </p:sp>
      <p:sp>
        <p:nvSpPr>
          <p:cNvPr id="150" name="Google Shape;150;p2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Delia Richardson</a:t>
            </a:r>
            <a:endParaRPr/>
          </a:p>
          <a:p>
            <a:pPr marL="0" lvl="0" indent="0" algn="ctr" rtl="0">
              <a:spcBef>
                <a:spcPts val="0"/>
              </a:spcBef>
              <a:spcAft>
                <a:spcPts val="0"/>
              </a:spcAft>
              <a:buNone/>
            </a:pPr>
            <a:r>
              <a:rPr lang="en"/>
              <a:t>Virgin Islands VOAD</a:t>
            </a:r>
            <a:endParaRPr/>
          </a:p>
        </p:txBody>
      </p:sp>
      <p:pic>
        <p:nvPicPr>
          <p:cNvPr id="151" name="Google Shape;151;p23"/>
          <p:cNvPicPr preferRelativeResize="0"/>
          <p:nvPr/>
        </p:nvPicPr>
        <p:blipFill>
          <a:blip r:embed="rId3">
            <a:alphaModFix/>
          </a:blip>
          <a:stretch>
            <a:fillRect/>
          </a:stretch>
        </p:blipFill>
        <p:spPr>
          <a:xfrm>
            <a:off x="6915500" y="4355275"/>
            <a:ext cx="2557051" cy="852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p:nvPr/>
        </p:nvSpPr>
        <p:spPr>
          <a:xfrm>
            <a:off x="4589800" y="7275"/>
            <a:ext cx="4554300" cy="5143500"/>
          </a:xfrm>
          <a:prstGeom prst="rect">
            <a:avLst/>
          </a:prstGeom>
          <a:solidFill>
            <a:srgbClr val="44637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 name="Google Shape;157;p2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t>Evolving Role of the Private Sector</a:t>
            </a:r>
            <a:endParaRPr sz="3000"/>
          </a:p>
        </p:txBody>
      </p:sp>
      <p:sp>
        <p:nvSpPr>
          <p:cNvPr id="158" name="Google Shape;158;p2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Clr>
                <a:schemeClr val="lt1"/>
              </a:buClr>
              <a:buSzPts val="1800"/>
              <a:buChar char="●"/>
            </a:pPr>
            <a:r>
              <a:rPr lang="en">
                <a:solidFill>
                  <a:schemeClr val="lt1"/>
                </a:solidFill>
              </a:rPr>
              <a:t>Challenges to Public-Private Partnerships</a:t>
            </a:r>
            <a:endParaRPr>
              <a:solidFill>
                <a:schemeClr val="lt1"/>
              </a:solidFill>
            </a:endParaRPr>
          </a:p>
          <a:p>
            <a:pPr marL="457200" lvl="0" indent="0" algn="l" rtl="0">
              <a:spcBef>
                <a:spcPts val="1200"/>
              </a:spcBef>
              <a:spcAft>
                <a:spcPts val="0"/>
              </a:spcAft>
              <a:buNone/>
            </a:pPr>
            <a:endParaRPr>
              <a:solidFill>
                <a:schemeClr val="lt1"/>
              </a:solidFill>
            </a:endParaRPr>
          </a:p>
          <a:p>
            <a:pPr marL="457200" lvl="0" indent="-342900" algn="l" rtl="0">
              <a:spcBef>
                <a:spcPts val="1200"/>
              </a:spcBef>
              <a:spcAft>
                <a:spcPts val="0"/>
              </a:spcAft>
              <a:buClr>
                <a:schemeClr val="lt1"/>
              </a:buClr>
              <a:buSzPts val="1800"/>
              <a:buChar char="●"/>
            </a:pPr>
            <a:r>
              <a:rPr lang="en">
                <a:solidFill>
                  <a:schemeClr val="lt1"/>
                </a:solidFill>
              </a:rPr>
              <a:t>Developing the BEOCs</a:t>
            </a:r>
            <a:endParaRPr>
              <a:solidFill>
                <a:schemeClr val="lt1"/>
              </a:solidFill>
            </a:endParaRPr>
          </a:p>
        </p:txBody>
      </p:sp>
      <p:sp>
        <p:nvSpPr>
          <p:cNvPr id="159" name="Google Shape;159;p2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Business Emergency Operations Centers (BEOCs)</a:t>
            </a:r>
            <a:endParaRPr/>
          </a:p>
        </p:txBody>
      </p:sp>
      <p:pic>
        <p:nvPicPr>
          <p:cNvPr id="160" name="Google Shape;160;p24"/>
          <p:cNvPicPr preferRelativeResize="0"/>
          <p:nvPr/>
        </p:nvPicPr>
        <p:blipFill>
          <a:blip r:embed="rId3">
            <a:alphaModFix/>
          </a:blip>
          <a:stretch>
            <a:fillRect/>
          </a:stretch>
        </p:blipFill>
        <p:spPr>
          <a:xfrm>
            <a:off x="6915500" y="4355275"/>
            <a:ext cx="2557051" cy="852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25"/>
          <p:cNvPicPr preferRelativeResize="0"/>
          <p:nvPr/>
        </p:nvPicPr>
        <p:blipFill rotWithShape="1">
          <a:blip r:embed="rId3">
            <a:alphaModFix/>
          </a:blip>
          <a:srcRect t="16839" b="16839"/>
          <a:stretch/>
        </p:blipFill>
        <p:spPr>
          <a:xfrm>
            <a:off x="-874250" y="1646500"/>
            <a:ext cx="7030426" cy="3497000"/>
          </a:xfrm>
          <a:prstGeom prst="rect">
            <a:avLst/>
          </a:prstGeom>
          <a:noFill/>
          <a:ln>
            <a:noFill/>
          </a:ln>
        </p:spPr>
      </p:pic>
      <p:sp>
        <p:nvSpPr>
          <p:cNvPr id="166" name="Google Shape;166;p25"/>
          <p:cNvSpPr/>
          <p:nvPr/>
        </p:nvSpPr>
        <p:spPr>
          <a:xfrm>
            <a:off x="2389625" y="335125"/>
            <a:ext cx="6403800" cy="3183600"/>
          </a:xfrm>
          <a:prstGeom prst="rect">
            <a:avLst/>
          </a:prstGeom>
          <a:solidFill>
            <a:srgbClr val="44637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7" name="Google Shape;167;p25"/>
          <p:cNvSpPr txBox="1">
            <a:spLocks noGrp="1"/>
          </p:cNvSpPr>
          <p:nvPr>
            <p:ph type="title"/>
          </p:nvPr>
        </p:nvSpPr>
        <p:spPr>
          <a:xfrm>
            <a:off x="2618825" y="480825"/>
            <a:ext cx="5908500" cy="2914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1840">
                <a:solidFill>
                  <a:schemeClr val="lt1"/>
                </a:solidFill>
              </a:rPr>
              <a:t>Question : </a:t>
            </a:r>
            <a:endParaRPr sz="1840">
              <a:solidFill>
                <a:schemeClr val="lt1"/>
              </a:solidFill>
            </a:endParaRPr>
          </a:p>
          <a:p>
            <a:pPr marL="0" lvl="0" indent="0" algn="l" rtl="0">
              <a:spcBef>
                <a:spcPts val="0"/>
              </a:spcBef>
              <a:spcAft>
                <a:spcPts val="0"/>
              </a:spcAft>
              <a:buSzPts val="990"/>
              <a:buNone/>
            </a:pPr>
            <a:endParaRPr sz="1840">
              <a:solidFill>
                <a:schemeClr val="lt1"/>
              </a:solidFill>
            </a:endParaRPr>
          </a:p>
          <a:p>
            <a:pPr marL="0" lvl="0" indent="0" algn="l" rtl="0">
              <a:spcBef>
                <a:spcPts val="0"/>
              </a:spcBef>
              <a:spcAft>
                <a:spcPts val="0"/>
              </a:spcAft>
              <a:buSzPts val="990"/>
              <a:buNone/>
            </a:pPr>
            <a:r>
              <a:rPr lang="en" sz="1840">
                <a:solidFill>
                  <a:schemeClr val="lt1"/>
                </a:solidFill>
              </a:rPr>
              <a:t>Communities in the aftermath of disaster often find that not only are their homes and livelihoods destroyed, but that systemic inequities and long-standing social crises are unearthed and exacerbated. How can communities leverage preparedness to lessen these impacts?</a:t>
            </a:r>
            <a:endParaRPr sz="1840">
              <a:solidFill>
                <a:schemeClr val="lt1"/>
              </a:solidFill>
            </a:endParaRPr>
          </a:p>
          <a:p>
            <a:pPr marL="0" lvl="0" indent="0" algn="l" rtl="0">
              <a:spcBef>
                <a:spcPts val="0"/>
              </a:spcBef>
              <a:spcAft>
                <a:spcPts val="0"/>
              </a:spcAft>
              <a:buSzPts val="990"/>
              <a:buNone/>
            </a:pPr>
            <a:endParaRPr sz="1840">
              <a:solidFill>
                <a:schemeClr val="lt1"/>
              </a:solidFill>
            </a:endParaRPr>
          </a:p>
          <a:p>
            <a:pPr marL="0" lvl="0" indent="0" algn="l" rtl="0">
              <a:spcBef>
                <a:spcPts val="0"/>
              </a:spcBef>
              <a:spcAft>
                <a:spcPts val="0"/>
              </a:spcAft>
              <a:buSzPts val="990"/>
              <a:buNone/>
            </a:pPr>
            <a:r>
              <a:rPr lang="en" sz="1840">
                <a:solidFill>
                  <a:schemeClr val="lt1"/>
                </a:solidFill>
              </a:rPr>
              <a:t> </a:t>
            </a:r>
            <a:endParaRPr sz="184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6"/>
          <p:cNvPicPr preferRelativeResize="0"/>
          <p:nvPr/>
        </p:nvPicPr>
        <p:blipFill rotWithShape="1">
          <a:blip r:embed="rId3">
            <a:alphaModFix/>
          </a:blip>
          <a:srcRect l="17275" t="33769" r="12725" b="19798"/>
          <a:stretch/>
        </p:blipFill>
        <p:spPr>
          <a:xfrm>
            <a:off x="-874250" y="1646500"/>
            <a:ext cx="7030426" cy="3497000"/>
          </a:xfrm>
          <a:prstGeom prst="rect">
            <a:avLst/>
          </a:prstGeom>
          <a:noFill/>
          <a:ln>
            <a:noFill/>
          </a:ln>
        </p:spPr>
      </p:pic>
      <p:sp>
        <p:nvSpPr>
          <p:cNvPr id="173" name="Google Shape;173;p26"/>
          <p:cNvSpPr/>
          <p:nvPr/>
        </p:nvSpPr>
        <p:spPr>
          <a:xfrm>
            <a:off x="2389625" y="335125"/>
            <a:ext cx="6403800" cy="3183600"/>
          </a:xfrm>
          <a:prstGeom prst="rect">
            <a:avLst/>
          </a:prstGeom>
          <a:solidFill>
            <a:srgbClr val="44637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4" name="Google Shape;174;p26"/>
          <p:cNvSpPr txBox="1">
            <a:spLocks noGrp="1"/>
          </p:cNvSpPr>
          <p:nvPr>
            <p:ph type="title"/>
          </p:nvPr>
        </p:nvSpPr>
        <p:spPr>
          <a:xfrm>
            <a:off x="2618825" y="480825"/>
            <a:ext cx="5908500" cy="2914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1840">
                <a:solidFill>
                  <a:schemeClr val="lt1"/>
                </a:solidFill>
              </a:rPr>
              <a:t>Question : </a:t>
            </a:r>
            <a:endParaRPr sz="1840">
              <a:solidFill>
                <a:schemeClr val="lt1"/>
              </a:solidFill>
            </a:endParaRPr>
          </a:p>
          <a:p>
            <a:pPr marL="0" lvl="0" indent="0" algn="l" rtl="0">
              <a:spcBef>
                <a:spcPts val="0"/>
              </a:spcBef>
              <a:spcAft>
                <a:spcPts val="0"/>
              </a:spcAft>
              <a:buSzPts val="990"/>
              <a:buNone/>
            </a:pPr>
            <a:endParaRPr sz="1840">
              <a:solidFill>
                <a:schemeClr val="lt1"/>
              </a:solidFill>
            </a:endParaRPr>
          </a:p>
          <a:p>
            <a:pPr marL="0" lvl="0" indent="0" algn="l" rtl="0">
              <a:spcBef>
                <a:spcPts val="0"/>
              </a:spcBef>
              <a:spcAft>
                <a:spcPts val="0"/>
              </a:spcAft>
              <a:buSzPts val="990"/>
              <a:buNone/>
            </a:pPr>
            <a:r>
              <a:rPr lang="en" sz="1840">
                <a:solidFill>
                  <a:schemeClr val="lt1"/>
                </a:solidFill>
              </a:rPr>
              <a:t>Mitigation and preparedness are deeply linked. How can governments, communities, and the private sector best collaborate to generate proactive, relevant mitigation and preparedness projects?</a:t>
            </a:r>
            <a:endParaRPr sz="1840">
              <a:solidFill>
                <a:schemeClr val="lt1"/>
              </a:solidFill>
            </a:endParaRPr>
          </a:p>
          <a:p>
            <a:pPr marL="0" lvl="0" indent="0" algn="l" rtl="0">
              <a:spcBef>
                <a:spcPts val="0"/>
              </a:spcBef>
              <a:spcAft>
                <a:spcPts val="0"/>
              </a:spcAft>
              <a:buSzPts val="990"/>
              <a:buNone/>
            </a:pPr>
            <a:endParaRPr sz="1840">
              <a:solidFill>
                <a:schemeClr val="lt1"/>
              </a:solidFill>
            </a:endParaRPr>
          </a:p>
          <a:p>
            <a:pPr marL="0" lvl="0" indent="0" algn="l" rtl="0">
              <a:spcBef>
                <a:spcPts val="0"/>
              </a:spcBef>
              <a:spcAft>
                <a:spcPts val="0"/>
              </a:spcAft>
              <a:buSzPts val="990"/>
              <a:buNone/>
            </a:pPr>
            <a:r>
              <a:rPr lang="en" sz="1840">
                <a:solidFill>
                  <a:schemeClr val="lt1"/>
                </a:solidFill>
              </a:rPr>
              <a:t> </a:t>
            </a:r>
            <a:endParaRPr sz="184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7"/>
          <p:cNvPicPr preferRelativeResize="0"/>
          <p:nvPr/>
        </p:nvPicPr>
        <p:blipFill rotWithShape="1">
          <a:blip r:embed="rId3">
            <a:alphaModFix/>
          </a:blip>
          <a:srcRect l="25537" t="6498" r="568" b="44493"/>
          <a:stretch/>
        </p:blipFill>
        <p:spPr>
          <a:xfrm>
            <a:off x="-874250" y="1646500"/>
            <a:ext cx="7030426" cy="3497000"/>
          </a:xfrm>
          <a:prstGeom prst="rect">
            <a:avLst/>
          </a:prstGeom>
          <a:noFill/>
          <a:ln>
            <a:noFill/>
          </a:ln>
        </p:spPr>
      </p:pic>
      <p:sp>
        <p:nvSpPr>
          <p:cNvPr id="180" name="Google Shape;180;p27"/>
          <p:cNvSpPr/>
          <p:nvPr/>
        </p:nvSpPr>
        <p:spPr>
          <a:xfrm>
            <a:off x="2389625" y="335125"/>
            <a:ext cx="6403800" cy="3183600"/>
          </a:xfrm>
          <a:prstGeom prst="rect">
            <a:avLst/>
          </a:prstGeom>
          <a:solidFill>
            <a:srgbClr val="44637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1" name="Google Shape;181;p27"/>
          <p:cNvSpPr txBox="1">
            <a:spLocks noGrp="1"/>
          </p:cNvSpPr>
          <p:nvPr>
            <p:ph type="title"/>
          </p:nvPr>
        </p:nvSpPr>
        <p:spPr>
          <a:xfrm>
            <a:off x="2618825" y="480825"/>
            <a:ext cx="5908500" cy="2914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1840">
                <a:solidFill>
                  <a:schemeClr val="lt1"/>
                </a:solidFill>
              </a:rPr>
              <a:t>Question : </a:t>
            </a:r>
            <a:endParaRPr sz="1840">
              <a:solidFill>
                <a:schemeClr val="lt1"/>
              </a:solidFill>
            </a:endParaRPr>
          </a:p>
          <a:p>
            <a:pPr marL="0" lvl="0" indent="0" algn="l" rtl="0">
              <a:spcBef>
                <a:spcPts val="0"/>
              </a:spcBef>
              <a:spcAft>
                <a:spcPts val="0"/>
              </a:spcAft>
              <a:buSzPts val="990"/>
              <a:buNone/>
            </a:pPr>
            <a:endParaRPr sz="1840">
              <a:solidFill>
                <a:schemeClr val="lt1"/>
              </a:solidFill>
            </a:endParaRPr>
          </a:p>
          <a:p>
            <a:pPr marL="0" lvl="0" indent="0" algn="l" rtl="0">
              <a:spcBef>
                <a:spcPts val="0"/>
              </a:spcBef>
              <a:spcAft>
                <a:spcPts val="0"/>
              </a:spcAft>
              <a:buSzPts val="990"/>
              <a:buNone/>
            </a:pPr>
            <a:r>
              <a:rPr lang="en" sz="1840">
                <a:solidFill>
                  <a:schemeClr val="lt1"/>
                </a:solidFill>
              </a:rPr>
              <a:t>Increasingly, the value of “good data” is becoming clear as part of community preparedness. How do you see your role - as government, community organization, or private sector - in developing and applying “good data”?</a:t>
            </a:r>
            <a:endParaRPr sz="1840">
              <a:solidFill>
                <a:schemeClr val="lt1"/>
              </a:solidFill>
            </a:endParaRPr>
          </a:p>
          <a:p>
            <a:pPr marL="0" lvl="0" indent="0" algn="l" rtl="0">
              <a:spcBef>
                <a:spcPts val="0"/>
              </a:spcBef>
              <a:spcAft>
                <a:spcPts val="0"/>
              </a:spcAft>
              <a:buSzPts val="990"/>
              <a:buNone/>
            </a:pPr>
            <a:endParaRPr sz="1840">
              <a:solidFill>
                <a:schemeClr val="lt1"/>
              </a:solidFill>
            </a:endParaRPr>
          </a:p>
          <a:p>
            <a:pPr marL="0" lvl="0" indent="0" algn="l" rtl="0">
              <a:spcBef>
                <a:spcPts val="0"/>
              </a:spcBef>
              <a:spcAft>
                <a:spcPts val="0"/>
              </a:spcAft>
              <a:buSzPts val="990"/>
              <a:buNone/>
            </a:pPr>
            <a:r>
              <a:rPr lang="en" sz="1840">
                <a:solidFill>
                  <a:schemeClr val="lt1"/>
                </a:solidFill>
              </a:rPr>
              <a:t> </a:t>
            </a:r>
            <a:endParaRPr sz="184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5"/>
        <p:cNvGrpSpPr/>
        <p:nvPr/>
      </p:nvGrpSpPr>
      <p:grpSpPr>
        <a:xfrm>
          <a:off x="0" y="0"/>
          <a:ext cx="0" cy="0"/>
          <a:chOff x="0" y="0"/>
          <a:chExt cx="0" cy="0"/>
        </a:xfrm>
      </p:grpSpPr>
      <p:sp>
        <p:nvSpPr>
          <p:cNvPr id="186" name="Google Shape;186;p28"/>
          <p:cNvSpPr/>
          <p:nvPr/>
        </p:nvSpPr>
        <p:spPr>
          <a:xfrm>
            <a:off x="1406250" y="979950"/>
            <a:ext cx="6331500" cy="3183600"/>
          </a:xfrm>
          <a:prstGeom prst="rect">
            <a:avLst/>
          </a:prstGeom>
          <a:solidFill>
            <a:srgbClr val="44637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7" name="Google Shape;187;p28"/>
          <p:cNvSpPr txBox="1">
            <a:spLocks noGrp="1"/>
          </p:cNvSpPr>
          <p:nvPr>
            <p:ph type="title"/>
          </p:nvPr>
        </p:nvSpPr>
        <p:spPr>
          <a:xfrm>
            <a:off x="2601750" y="2060550"/>
            <a:ext cx="3940500" cy="755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SzPts val="990"/>
              <a:buNone/>
            </a:pPr>
            <a:r>
              <a:rPr lang="en" sz="2660">
                <a:solidFill>
                  <a:schemeClr val="lt1"/>
                </a:solidFill>
              </a:rPr>
              <a:t>Audience Q&amp;A</a:t>
            </a:r>
            <a:endParaRPr sz="266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192" name="Google Shape;192;p29"/>
          <p:cNvSpPr/>
          <p:nvPr/>
        </p:nvSpPr>
        <p:spPr>
          <a:xfrm>
            <a:off x="1406250" y="979950"/>
            <a:ext cx="6331500" cy="3183600"/>
          </a:xfrm>
          <a:prstGeom prst="rect">
            <a:avLst/>
          </a:prstGeom>
          <a:solidFill>
            <a:srgbClr val="44637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3" name="Google Shape;193;p29"/>
          <p:cNvSpPr txBox="1">
            <a:spLocks noGrp="1"/>
          </p:cNvSpPr>
          <p:nvPr>
            <p:ph type="title"/>
          </p:nvPr>
        </p:nvSpPr>
        <p:spPr>
          <a:xfrm>
            <a:off x="1598525" y="1965300"/>
            <a:ext cx="25686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SzPts val="990"/>
              <a:buNone/>
            </a:pPr>
            <a:r>
              <a:rPr lang="en" sz="2060">
                <a:solidFill>
                  <a:schemeClr val="lt1"/>
                </a:solidFill>
              </a:rPr>
              <a:t>Contact Information</a:t>
            </a:r>
            <a:endParaRPr sz="2060">
              <a:solidFill>
                <a:schemeClr val="lt1"/>
              </a:solidFill>
            </a:endParaRPr>
          </a:p>
        </p:txBody>
      </p:sp>
      <p:sp>
        <p:nvSpPr>
          <p:cNvPr id="194" name="Google Shape;194;p29"/>
          <p:cNvSpPr txBox="1">
            <a:spLocks noGrp="1"/>
          </p:cNvSpPr>
          <p:nvPr>
            <p:ph type="body" idx="1"/>
          </p:nvPr>
        </p:nvSpPr>
        <p:spPr>
          <a:xfrm>
            <a:off x="4123550" y="1194750"/>
            <a:ext cx="4207500" cy="2880900"/>
          </a:xfrm>
          <a:prstGeom prst="rect">
            <a:avLst/>
          </a:prstGeom>
        </p:spPr>
        <p:txBody>
          <a:bodyPr spcFirstLastPara="1" wrap="square" lIns="91425" tIns="91425" rIns="91425" bIns="91425" anchor="t" anchorCtr="0">
            <a:noAutofit/>
          </a:bodyPr>
          <a:lstStyle/>
          <a:p>
            <a:pPr marL="0" lvl="0" indent="0" algn="l" rtl="0">
              <a:lnSpc>
                <a:spcPct val="40000"/>
              </a:lnSpc>
              <a:spcBef>
                <a:spcPts val="0"/>
              </a:spcBef>
              <a:spcAft>
                <a:spcPts val="0"/>
              </a:spcAft>
              <a:buNone/>
            </a:pPr>
            <a:r>
              <a:rPr lang="en" sz="800">
                <a:solidFill>
                  <a:schemeClr val="lt1"/>
                </a:solidFill>
              </a:rPr>
              <a:t>Meaghan Enright | Executive Director, Love City Strong</a:t>
            </a:r>
            <a:endParaRPr sz="800">
              <a:solidFill>
                <a:schemeClr val="lt1"/>
              </a:solidFill>
            </a:endParaRPr>
          </a:p>
          <a:p>
            <a:pPr marL="0" lvl="0" indent="0" algn="l" rtl="0">
              <a:lnSpc>
                <a:spcPct val="40000"/>
              </a:lnSpc>
              <a:spcBef>
                <a:spcPts val="1200"/>
              </a:spcBef>
              <a:spcAft>
                <a:spcPts val="0"/>
              </a:spcAft>
              <a:buNone/>
            </a:pPr>
            <a:r>
              <a:rPr lang="en" sz="800">
                <a:solidFill>
                  <a:schemeClr val="lt1"/>
                </a:solidFill>
              </a:rPr>
              <a:t>meaghan@lovecitystrongvi.org</a:t>
            </a:r>
            <a:endParaRPr sz="800">
              <a:solidFill>
                <a:schemeClr val="lt1"/>
              </a:solidFill>
            </a:endParaRPr>
          </a:p>
          <a:p>
            <a:pPr marL="0" lvl="0" indent="0" algn="l" rtl="0">
              <a:lnSpc>
                <a:spcPct val="40000"/>
              </a:lnSpc>
              <a:spcBef>
                <a:spcPts val="1200"/>
              </a:spcBef>
              <a:spcAft>
                <a:spcPts val="0"/>
              </a:spcAft>
              <a:buNone/>
            </a:pPr>
            <a:endParaRPr sz="800">
              <a:solidFill>
                <a:schemeClr val="lt1"/>
              </a:solidFill>
            </a:endParaRPr>
          </a:p>
          <a:p>
            <a:pPr marL="0" lvl="0" indent="0" algn="l" rtl="0">
              <a:lnSpc>
                <a:spcPct val="40000"/>
              </a:lnSpc>
              <a:spcBef>
                <a:spcPts val="1200"/>
              </a:spcBef>
              <a:spcAft>
                <a:spcPts val="0"/>
              </a:spcAft>
              <a:buNone/>
            </a:pPr>
            <a:r>
              <a:rPr lang="en" sz="800">
                <a:solidFill>
                  <a:schemeClr val="lt1"/>
                </a:solidFill>
              </a:rPr>
              <a:t>Regina Browne | Deputy Director of Planning &amp; Preparedness, VITEMA</a:t>
            </a:r>
            <a:endParaRPr sz="800">
              <a:solidFill>
                <a:schemeClr val="lt1"/>
              </a:solidFill>
            </a:endParaRPr>
          </a:p>
          <a:p>
            <a:pPr marL="0" lvl="0" indent="0" algn="l" rtl="0">
              <a:lnSpc>
                <a:spcPct val="40000"/>
              </a:lnSpc>
              <a:spcBef>
                <a:spcPts val="1200"/>
              </a:spcBef>
              <a:spcAft>
                <a:spcPts val="0"/>
              </a:spcAft>
              <a:buNone/>
            </a:pPr>
            <a:r>
              <a:rPr lang="en" sz="800">
                <a:solidFill>
                  <a:schemeClr val="lt1"/>
                </a:solidFill>
              </a:rPr>
              <a:t>Regina.Browne@vitema.vi.gov</a:t>
            </a:r>
            <a:endParaRPr sz="800">
              <a:solidFill>
                <a:schemeClr val="lt1"/>
              </a:solidFill>
            </a:endParaRPr>
          </a:p>
          <a:p>
            <a:pPr marL="0" lvl="0" indent="0" algn="l" rtl="0">
              <a:lnSpc>
                <a:spcPct val="40000"/>
              </a:lnSpc>
              <a:spcBef>
                <a:spcPts val="1200"/>
              </a:spcBef>
              <a:spcAft>
                <a:spcPts val="0"/>
              </a:spcAft>
              <a:buNone/>
            </a:pPr>
            <a:endParaRPr sz="800">
              <a:solidFill>
                <a:schemeClr val="lt1"/>
              </a:solidFill>
            </a:endParaRPr>
          </a:p>
          <a:p>
            <a:pPr marL="0" lvl="0" indent="0" algn="l" rtl="0">
              <a:lnSpc>
                <a:spcPct val="40000"/>
              </a:lnSpc>
              <a:spcBef>
                <a:spcPts val="1200"/>
              </a:spcBef>
              <a:spcAft>
                <a:spcPts val="0"/>
              </a:spcAft>
              <a:buNone/>
            </a:pPr>
            <a:r>
              <a:rPr lang="en" sz="800">
                <a:solidFill>
                  <a:schemeClr val="lt1"/>
                </a:solidFill>
              </a:rPr>
              <a:t>Yvette Henry | VI Department of Human Services</a:t>
            </a:r>
            <a:endParaRPr sz="800">
              <a:solidFill>
                <a:schemeClr val="lt1"/>
              </a:solidFill>
            </a:endParaRPr>
          </a:p>
          <a:p>
            <a:pPr marL="0" lvl="0" indent="0" algn="l" rtl="0">
              <a:lnSpc>
                <a:spcPct val="40000"/>
              </a:lnSpc>
              <a:spcBef>
                <a:spcPts val="1200"/>
              </a:spcBef>
              <a:spcAft>
                <a:spcPts val="0"/>
              </a:spcAft>
              <a:buNone/>
            </a:pPr>
            <a:r>
              <a:rPr lang="en" sz="800">
                <a:solidFill>
                  <a:schemeClr val="lt1"/>
                </a:solidFill>
              </a:rPr>
              <a:t>yvette.henry@dhs.vi.gov</a:t>
            </a:r>
            <a:endParaRPr sz="800">
              <a:solidFill>
                <a:schemeClr val="lt1"/>
              </a:solidFill>
            </a:endParaRPr>
          </a:p>
          <a:p>
            <a:pPr marL="0" lvl="0" indent="0" algn="l" rtl="0">
              <a:lnSpc>
                <a:spcPct val="40000"/>
              </a:lnSpc>
              <a:spcBef>
                <a:spcPts val="1200"/>
              </a:spcBef>
              <a:spcAft>
                <a:spcPts val="0"/>
              </a:spcAft>
              <a:buNone/>
            </a:pPr>
            <a:endParaRPr sz="800">
              <a:solidFill>
                <a:schemeClr val="lt1"/>
              </a:solidFill>
            </a:endParaRPr>
          </a:p>
          <a:p>
            <a:pPr marL="0" lvl="0" indent="0" algn="l" rtl="0">
              <a:lnSpc>
                <a:spcPct val="40000"/>
              </a:lnSpc>
              <a:spcBef>
                <a:spcPts val="1200"/>
              </a:spcBef>
              <a:spcAft>
                <a:spcPts val="0"/>
              </a:spcAft>
              <a:buNone/>
            </a:pPr>
            <a:r>
              <a:rPr lang="en" sz="800">
                <a:solidFill>
                  <a:schemeClr val="lt1"/>
                </a:solidFill>
              </a:rPr>
              <a:t>Delia Richardson | Executive Director, Virgin Islands VOAD</a:t>
            </a:r>
            <a:endParaRPr sz="800">
              <a:solidFill>
                <a:schemeClr val="lt1"/>
              </a:solidFill>
            </a:endParaRPr>
          </a:p>
          <a:p>
            <a:pPr marL="0" lvl="0" indent="0" algn="l" rtl="0">
              <a:lnSpc>
                <a:spcPct val="40000"/>
              </a:lnSpc>
              <a:spcBef>
                <a:spcPts val="1200"/>
              </a:spcBef>
              <a:spcAft>
                <a:spcPts val="0"/>
              </a:spcAft>
              <a:buNone/>
            </a:pPr>
            <a:r>
              <a:rPr lang="en" sz="800" u="sng">
                <a:solidFill>
                  <a:schemeClr val="hlink"/>
                </a:solidFill>
                <a:hlinkClick r:id="rId4"/>
              </a:rPr>
              <a:t>edce@stxltrg.org</a:t>
            </a:r>
            <a:endParaRPr sz="800">
              <a:solidFill>
                <a:schemeClr val="lt1"/>
              </a:solidFill>
            </a:endParaRPr>
          </a:p>
          <a:p>
            <a:pPr marL="0" lvl="0" indent="0" algn="l" rtl="0">
              <a:lnSpc>
                <a:spcPct val="40000"/>
              </a:lnSpc>
              <a:spcBef>
                <a:spcPts val="1200"/>
              </a:spcBef>
              <a:spcAft>
                <a:spcPts val="0"/>
              </a:spcAft>
              <a:buNone/>
            </a:pPr>
            <a:r>
              <a:rPr lang="en" sz="800">
                <a:solidFill>
                  <a:schemeClr val="lt1"/>
                </a:solidFill>
              </a:rPr>
              <a:t> Wilbur Francis | Director, Department of Licensing &amp; Consumer Affairs</a:t>
            </a:r>
            <a:endParaRPr sz="800">
              <a:solidFill>
                <a:schemeClr val="lt1"/>
              </a:solidFill>
            </a:endParaRPr>
          </a:p>
          <a:p>
            <a:pPr marL="0" lvl="0" indent="0" algn="l" rtl="0">
              <a:lnSpc>
                <a:spcPct val="40000"/>
              </a:lnSpc>
              <a:spcBef>
                <a:spcPts val="1200"/>
              </a:spcBef>
              <a:spcAft>
                <a:spcPts val="1200"/>
              </a:spcAft>
              <a:buNone/>
            </a:pPr>
            <a:r>
              <a:rPr lang="en" sz="800">
                <a:solidFill>
                  <a:schemeClr val="lt1"/>
                </a:solidFill>
              </a:rPr>
              <a:t>wilbur.francis@dlca.vi.gov</a:t>
            </a:r>
            <a:endParaRPr sz="8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subTitle" idx="4294967295"/>
          </p:nvPr>
        </p:nvSpPr>
        <p:spPr>
          <a:xfrm>
            <a:off x="2922425" y="2720750"/>
            <a:ext cx="3085200" cy="1278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700">
                <a:solidFill>
                  <a:schemeClr val="lt1"/>
                </a:solidFill>
              </a:rPr>
              <a:t>Meaghan Enright</a:t>
            </a:r>
            <a:endParaRPr sz="1700">
              <a:solidFill>
                <a:schemeClr val="lt1"/>
              </a:solidFill>
            </a:endParaRPr>
          </a:p>
          <a:p>
            <a:pPr marL="0" lvl="0" indent="0" algn="ctr" rtl="0">
              <a:spcBef>
                <a:spcPts val="1200"/>
              </a:spcBef>
              <a:spcAft>
                <a:spcPts val="1200"/>
              </a:spcAft>
              <a:buNone/>
            </a:pPr>
            <a:endParaRPr sz="1700">
              <a:solidFill>
                <a:schemeClr val="lt1"/>
              </a:solidFill>
            </a:endParaRPr>
          </a:p>
        </p:txBody>
      </p:sp>
      <p:sp>
        <p:nvSpPr>
          <p:cNvPr id="69" name="Google Shape;69;p15"/>
          <p:cNvSpPr txBox="1">
            <a:spLocks noGrp="1"/>
          </p:cNvSpPr>
          <p:nvPr>
            <p:ph type="subTitle" idx="4294967295"/>
          </p:nvPr>
        </p:nvSpPr>
        <p:spPr>
          <a:xfrm>
            <a:off x="3548363" y="3145200"/>
            <a:ext cx="1833300" cy="1880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000">
                <a:solidFill>
                  <a:schemeClr val="lt1"/>
                </a:solidFill>
              </a:rPr>
              <a:t>Executive Director</a:t>
            </a:r>
            <a:endParaRPr sz="1000">
              <a:solidFill>
                <a:schemeClr val="lt1"/>
              </a:solidFill>
            </a:endParaRPr>
          </a:p>
          <a:p>
            <a:pPr marL="0" lvl="0" indent="0" algn="ctr" rtl="0">
              <a:spcBef>
                <a:spcPts val="1200"/>
              </a:spcBef>
              <a:spcAft>
                <a:spcPts val="0"/>
              </a:spcAft>
              <a:buNone/>
            </a:pPr>
            <a:r>
              <a:rPr lang="en" sz="1000">
                <a:solidFill>
                  <a:schemeClr val="lt1"/>
                </a:solidFill>
              </a:rPr>
              <a:t>Love City Strong</a:t>
            </a:r>
            <a:endParaRPr sz="1000">
              <a:solidFill>
                <a:schemeClr val="lt1"/>
              </a:solidFill>
            </a:endParaRPr>
          </a:p>
          <a:p>
            <a:pPr marL="0" lvl="0" indent="0" algn="ctr" rtl="0">
              <a:spcBef>
                <a:spcPts val="1200"/>
              </a:spcBef>
              <a:spcAft>
                <a:spcPts val="0"/>
              </a:spcAft>
              <a:buNone/>
            </a:pPr>
            <a:endParaRPr sz="1000"/>
          </a:p>
          <a:p>
            <a:pPr marL="0" lvl="0" indent="0" algn="ctr" rtl="0">
              <a:spcBef>
                <a:spcPts val="1200"/>
              </a:spcBef>
              <a:spcAft>
                <a:spcPts val="1200"/>
              </a:spcAft>
              <a:buNone/>
            </a:pPr>
            <a:endParaRPr sz="1000"/>
          </a:p>
        </p:txBody>
      </p:sp>
      <p:pic>
        <p:nvPicPr>
          <p:cNvPr id="70" name="Google Shape;70;p15"/>
          <p:cNvPicPr preferRelativeResize="0"/>
          <p:nvPr/>
        </p:nvPicPr>
        <p:blipFill rotWithShape="1">
          <a:blip r:embed="rId4">
            <a:alphaModFix/>
          </a:blip>
          <a:srcRect l="29246" t="2759" r="29246" b="33663"/>
          <a:stretch/>
        </p:blipFill>
        <p:spPr>
          <a:xfrm>
            <a:off x="3922186" y="1463250"/>
            <a:ext cx="1085700" cy="1108500"/>
          </a:xfrm>
          <a:prstGeom prst="ellipse">
            <a:avLst/>
          </a:prstGeom>
          <a:noFill/>
          <a:ln>
            <a:noFill/>
          </a:ln>
        </p:spPr>
      </p:pic>
      <p:sp>
        <p:nvSpPr>
          <p:cNvPr id="71" name="Google Shape;71;p15"/>
          <p:cNvSpPr txBox="1">
            <a:spLocks noGrp="1"/>
          </p:cNvSpPr>
          <p:nvPr>
            <p:ph type="subTitle" idx="4294967295"/>
          </p:nvPr>
        </p:nvSpPr>
        <p:spPr>
          <a:xfrm>
            <a:off x="813275" y="2175450"/>
            <a:ext cx="2284500" cy="7926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12000">
                <a:solidFill>
                  <a:schemeClr val="lt1"/>
                </a:solidFill>
              </a:rPr>
              <a:t>Moderator</a:t>
            </a:r>
            <a:endParaRPr sz="12000">
              <a:solidFill>
                <a:schemeClr val="lt1"/>
              </a:solidFill>
            </a:endParaRPr>
          </a:p>
          <a:p>
            <a:pPr marL="0" lvl="0" indent="0" algn="l" rtl="0">
              <a:spcBef>
                <a:spcPts val="1200"/>
              </a:spcBef>
              <a:spcAft>
                <a:spcPts val="0"/>
              </a:spcAft>
              <a:buNone/>
            </a:pPr>
            <a:endParaRPr sz="1700"/>
          </a:p>
          <a:p>
            <a:pPr marL="0" lvl="0" indent="0" algn="l" rtl="0">
              <a:spcBef>
                <a:spcPts val="1200"/>
              </a:spcBef>
              <a:spcAft>
                <a:spcPts val="1200"/>
              </a:spcAft>
              <a:buNone/>
            </a:pPr>
            <a:endParaRPr sz="1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subTitle" idx="1"/>
          </p:nvPr>
        </p:nvSpPr>
        <p:spPr>
          <a:xfrm>
            <a:off x="-4175" y="240850"/>
            <a:ext cx="2284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700">
                <a:solidFill>
                  <a:schemeClr val="lt1"/>
                </a:solidFill>
              </a:rPr>
              <a:t>Yvette Henry</a:t>
            </a:r>
            <a:endParaRPr sz="1700">
              <a:solidFill>
                <a:schemeClr val="lt1"/>
              </a:solidFill>
            </a:endParaRPr>
          </a:p>
        </p:txBody>
      </p:sp>
      <p:sp>
        <p:nvSpPr>
          <p:cNvPr id="77" name="Google Shape;77;p16"/>
          <p:cNvSpPr txBox="1">
            <a:spLocks noGrp="1"/>
          </p:cNvSpPr>
          <p:nvPr>
            <p:ph type="subTitle" idx="1"/>
          </p:nvPr>
        </p:nvSpPr>
        <p:spPr>
          <a:xfrm>
            <a:off x="2319275" y="240850"/>
            <a:ext cx="2284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700"/>
              <a:t>Regina Browne</a:t>
            </a:r>
            <a:endParaRPr sz="1700"/>
          </a:p>
        </p:txBody>
      </p:sp>
      <p:sp>
        <p:nvSpPr>
          <p:cNvPr id="78" name="Google Shape;78;p16"/>
          <p:cNvSpPr txBox="1">
            <a:spLocks noGrp="1"/>
          </p:cNvSpPr>
          <p:nvPr>
            <p:ph type="subTitle" idx="1"/>
          </p:nvPr>
        </p:nvSpPr>
        <p:spPr>
          <a:xfrm>
            <a:off x="4603775" y="240850"/>
            <a:ext cx="2284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700">
                <a:solidFill>
                  <a:schemeClr val="lt1"/>
                </a:solidFill>
              </a:rPr>
              <a:t>Delia Richardson</a:t>
            </a:r>
            <a:endParaRPr sz="1700">
              <a:solidFill>
                <a:schemeClr val="lt1"/>
              </a:solidFill>
            </a:endParaRPr>
          </a:p>
        </p:txBody>
      </p:sp>
      <p:sp>
        <p:nvSpPr>
          <p:cNvPr id="79" name="Google Shape;79;p16"/>
          <p:cNvSpPr txBox="1">
            <a:spLocks noGrp="1"/>
          </p:cNvSpPr>
          <p:nvPr>
            <p:ph type="subTitle" idx="1"/>
          </p:nvPr>
        </p:nvSpPr>
        <p:spPr>
          <a:xfrm>
            <a:off x="6859500" y="240850"/>
            <a:ext cx="2284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700"/>
              <a:t>Wilbur Francis</a:t>
            </a:r>
            <a:endParaRPr sz="1700"/>
          </a:p>
        </p:txBody>
      </p:sp>
      <p:sp>
        <p:nvSpPr>
          <p:cNvPr id="80" name="Google Shape;80;p16"/>
          <p:cNvSpPr txBox="1">
            <a:spLocks noGrp="1"/>
          </p:cNvSpPr>
          <p:nvPr>
            <p:ph type="subTitle" idx="1"/>
          </p:nvPr>
        </p:nvSpPr>
        <p:spPr>
          <a:xfrm>
            <a:off x="-4175" y="2571750"/>
            <a:ext cx="2284500" cy="7926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sz="1700">
                <a:solidFill>
                  <a:schemeClr val="lt1"/>
                </a:solidFill>
              </a:rPr>
              <a:t>Panelist</a:t>
            </a:r>
            <a:endParaRPr sz="1700">
              <a:solidFill>
                <a:schemeClr val="lt1"/>
              </a:solidFill>
            </a:endParaRPr>
          </a:p>
          <a:p>
            <a:pPr marL="0" lvl="0" indent="0" algn="ctr" rtl="0">
              <a:spcBef>
                <a:spcPts val="0"/>
              </a:spcBef>
              <a:spcAft>
                <a:spcPts val="0"/>
              </a:spcAft>
              <a:buNone/>
            </a:pPr>
            <a:endParaRPr sz="1700"/>
          </a:p>
          <a:p>
            <a:pPr marL="0" lvl="0" indent="0" algn="ctr" rtl="0">
              <a:spcBef>
                <a:spcPts val="0"/>
              </a:spcBef>
              <a:spcAft>
                <a:spcPts val="0"/>
              </a:spcAft>
              <a:buNone/>
            </a:pPr>
            <a:endParaRPr sz="1700"/>
          </a:p>
        </p:txBody>
      </p:sp>
      <p:sp>
        <p:nvSpPr>
          <p:cNvPr id="81" name="Google Shape;81;p16"/>
          <p:cNvSpPr txBox="1">
            <a:spLocks noGrp="1"/>
          </p:cNvSpPr>
          <p:nvPr>
            <p:ph type="subTitle" idx="1"/>
          </p:nvPr>
        </p:nvSpPr>
        <p:spPr>
          <a:xfrm>
            <a:off x="4603725" y="2571750"/>
            <a:ext cx="2284500" cy="7926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sz="1700">
                <a:solidFill>
                  <a:schemeClr val="lt1"/>
                </a:solidFill>
              </a:rPr>
              <a:t>Panelist</a:t>
            </a:r>
            <a:endParaRPr sz="1700">
              <a:solidFill>
                <a:schemeClr val="lt1"/>
              </a:solidFill>
            </a:endParaRPr>
          </a:p>
          <a:p>
            <a:pPr marL="0" lvl="0" indent="0" algn="ctr" rtl="0">
              <a:spcBef>
                <a:spcPts val="0"/>
              </a:spcBef>
              <a:spcAft>
                <a:spcPts val="0"/>
              </a:spcAft>
              <a:buNone/>
            </a:pPr>
            <a:endParaRPr sz="1700"/>
          </a:p>
          <a:p>
            <a:pPr marL="0" lvl="0" indent="0" algn="ctr" rtl="0">
              <a:spcBef>
                <a:spcPts val="0"/>
              </a:spcBef>
              <a:spcAft>
                <a:spcPts val="0"/>
              </a:spcAft>
              <a:buNone/>
            </a:pPr>
            <a:endParaRPr sz="1700"/>
          </a:p>
        </p:txBody>
      </p:sp>
      <p:sp>
        <p:nvSpPr>
          <p:cNvPr id="82" name="Google Shape;82;p16"/>
          <p:cNvSpPr txBox="1">
            <a:spLocks noGrp="1"/>
          </p:cNvSpPr>
          <p:nvPr>
            <p:ph type="subTitle" idx="1"/>
          </p:nvPr>
        </p:nvSpPr>
        <p:spPr>
          <a:xfrm>
            <a:off x="2319275" y="2571750"/>
            <a:ext cx="2284500" cy="7926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sz="1700"/>
              <a:t>Panelist</a:t>
            </a:r>
            <a:endParaRPr sz="1700"/>
          </a:p>
          <a:p>
            <a:pPr marL="0" lvl="0" indent="0" algn="ctr" rtl="0">
              <a:spcBef>
                <a:spcPts val="0"/>
              </a:spcBef>
              <a:spcAft>
                <a:spcPts val="0"/>
              </a:spcAft>
              <a:buNone/>
            </a:pPr>
            <a:endParaRPr sz="1700"/>
          </a:p>
          <a:p>
            <a:pPr marL="0" lvl="0" indent="0" algn="ctr" rtl="0">
              <a:spcBef>
                <a:spcPts val="0"/>
              </a:spcBef>
              <a:spcAft>
                <a:spcPts val="0"/>
              </a:spcAft>
              <a:buNone/>
            </a:pPr>
            <a:endParaRPr sz="1700"/>
          </a:p>
        </p:txBody>
      </p:sp>
      <p:sp>
        <p:nvSpPr>
          <p:cNvPr id="83" name="Google Shape;83;p16"/>
          <p:cNvSpPr txBox="1">
            <a:spLocks noGrp="1"/>
          </p:cNvSpPr>
          <p:nvPr>
            <p:ph type="subTitle" idx="1"/>
          </p:nvPr>
        </p:nvSpPr>
        <p:spPr>
          <a:xfrm>
            <a:off x="6859500" y="2571750"/>
            <a:ext cx="2284500" cy="7926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sz="1700"/>
              <a:t>Panelist</a:t>
            </a:r>
            <a:endParaRPr sz="1700"/>
          </a:p>
          <a:p>
            <a:pPr marL="0" lvl="0" indent="0" algn="ctr" rtl="0">
              <a:spcBef>
                <a:spcPts val="0"/>
              </a:spcBef>
              <a:spcAft>
                <a:spcPts val="0"/>
              </a:spcAft>
              <a:buNone/>
            </a:pPr>
            <a:endParaRPr sz="1700"/>
          </a:p>
          <a:p>
            <a:pPr marL="0" lvl="0" indent="0" algn="ctr" rtl="0">
              <a:spcBef>
                <a:spcPts val="0"/>
              </a:spcBef>
              <a:spcAft>
                <a:spcPts val="0"/>
              </a:spcAft>
              <a:buNone/>
            </a:pPr>
            <a:endParaRPr sz="1700"/>
          </a:p>
        </p:txBody>
      </p:sp>
      <p:pic>
        <p:nvPicPr>
          <p:cNvPr id="84" name="Google Shape;84;p16"/>
          <p:cNvPicPr preferRelativeResize="0"/>
          <p:nvPr/>
        </p:nvPicPr>
        <p:blipFill rotWithShape="1">
          <a:blip r:embed="rId3">
            <a:alphaModFix/>
          </a:blip>
          <a:srcRect t="21284" b="21284"/>
          <a:stretch/>
        </p:blipFill>
        <p:spPr>
          <a:xfrm>
            <a:off x="2899174" y="1033450"/>
            <a:ext cx="1085700" cy="1108500"/>
          </a:xfrm>
          <a:prstGeom prst="ellipse">
            <a:avLst/>
          </a:prstGeom>
          <a:noFill/>
          <a:ln>
            <a:noFill/>
          </a:ln>
        </p:spPr>
      </p:pic>
      <p:pic>
        <p:nvPicPr>
          <p:cNvPr id="85" name="Google Shape;85;p16"/>
          <p:cNvPicPr preferRelativeResize="0"/>
          <p:nvPr/>
        </p:nvPicPr>
        <p:blipFill rotWithShape="1">
          <a:blip r:embed="rId4">
            <a:alphaModFix/>
          </a:blip>
          <a:srcRect t="2712" b="30322"/>
          <a:stretch/>
        </p:blipFill>
        <p:spPr>
          <a:xfrm>
            <a:off x="5203136" y="1033450"/>
            <a:ext cx="1085700" cy="1108500"/>
          </a:xfrm>
          <a:prstGeom prst="ellipse">
            <a:avLst/>
          </a:prstGeom>
          <a:noFill/>
          <a:ln>
            <a:noFill/>
          </a:ln>
        </p:spPr>
      </p:pic>
      <p:pic>
        <p:nvPicPr>
          <p:cNvPr id="86" name="Google Shape;86;p16"/>
          <p:cNvPicPr preferRelativeResize="0"/>
          <p:nvPr/>
        </p:nvPicPr>
        <p:blipFill rotWithShape="1">
          <a:blip r:embed="rId5">
            <a:alphaModFix/>
          </a:blip>
          <a:srcRect t="13868" b="13861"/>
          <a:stretch/>
        </p:blipFill>
        <p:spPr>
          <a:xfrm>
            <a:off x="7487611" y="1033450"/>
            <a:ext cx="1085700" cy="1108500"/>
          </a:xfrm>
          <a:prstGeom prst="ellipse">
            <a:avLst/>
          </a:prstGeom>
          <a:noFill/>
          <a:ln>
            <a:noFill/>
          </a:ln>
        </p:spPr>
      </p:pic>
      <p:sp>
        <p:nvSpPr>
          <p:cNvPr id="87" name="Google Shape;87;p16"/>
          <p:cNvSpPr txBox="1">
            <a:spLocks noGrp="1"/>
          </p:cNvSpPr>
          <p:nvPr>
            <p:ph type="subTitle" idx="1"/>
          </p:nvPr>
        </p:nvSpPr>
        <p:spPr>
          <a:xfrm>
            <a:off x="221425" y="3095100"/>
            <a:ext cx="1833300" cy="1880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sz="1000">
              <a:solidFill>
                <a:schemeClr val="lt1"/>
              </a:solidFill>
            </a:endParaRPr>
          </a:p>
          <a:p>
            <a:pPr marL="0" lvl="0" indent="0" algn="ctr" rtl="0">
              <a:spcBef>
                <a:spcPts val="0"/>
              </a:spcBef>
              <a:spcAft>
                <a:spcPts val="0"/>
              </a:spcAft>
              <a:buNone/>
            </a:pPr>
            <a:endParaRPr sz="1000">
              <a:solidFill>
                <a:schemeClr val="lt1"/>
              </a:solidFill>
            </a:endParaRPr>
          </a:p>
          <a:p>
            <a:pPr marL="0" lvl="0" indent="0" algn="ctr" rtl="0">
              <a:spcBef>
                <a:spcPts val="0"/>
              </a:spcBef>
              <a:spcAft>
                <a:spcPts val="0"/>
              </a:spcAft>
              <a:buNone/>
            </a:pPr>
            <a:endParaRPr sz="1000">
              <a:solidFill>
                <a:schemeClr val="lt1"/>
              </a:solidFill>
            </a:endParaRPr>
          </a:p>
          <a:p>
            <a:pPr marL="0" lvl="0" indent="0" algn="ctr" rtl="0">
              <a:spcBef>
                <a:spcPts val="0"/>
              </a:spcBef>
              <a:spcAft>
                <a:spcPts val="0"/>
              </a:spcAft>
              <a:buNone/>
            </a:pPr>
            <a:endParaRPr sz="1000"/>
          </a:p>
          <a:p>
            <a:pPr marL="0" lvl="0" indent="0" algn="ctr" rtl="0">
              <a:spcBef>
                <a:spcPts val="0"/>
              </a:spcBef>
              <a:spcAft>
                <a:spcPts val="0"/>
              </a:spcAft>
              <a:buNone/>
            </a:pPr>
            <a:endParaRPr sz="1000"/>
          </a:p>
        </p:txBody>
      </p:sp>
      <p:sp>
        <p:nvSpPr>
          <p:cNvPr id="88" name="Google Shape;88;p16"/>
          <p:cNvSpPr txBox="1">
            <a:spLocks noGrp="1"/>
          </p:cNvSpPr>
          <p:nvPr>
            <p:ph type="subTitle" idx="1"/>
          </p:nvPr>
        </p:nvSpPr>
        <p:spPr>
          <a:xfrm>
            <a:off x="4868313" y="3095100"/>
            <a:ext cx="1833300" cy="1880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000">
                <a:solidFill>
                  <a:schemeClr val="lt1"/>
                </a:solidFill>
              </a:rPr>
              <a:t>Executive Director</a:t>
            </a:r>
            <a:endParaRPr sz="1000">
              <a:solidFill>
                <a:schemeClr val="lt1"/>
              </a:solidFill>
            </a:endParaRPr>
          </a:p>
          <a:p>
            <a:pPr marL="0" lvl="0" indent="0" algn="ctr" rtl="0">
              <a:spcBef>
                <a:spcPts val="0"/>
              </a:spcBef>
              <a:spcAft>
                <a:spcPts val="0"/>
              </a:spcAft>
              <a:buNone/>
            </a:pPr>
            <a:r>
              <a:rPr lang="en" sz="1000">
                <a:solidFill>
                  <a:schemeClr val="lt1"/>
                </a:solidFill>
              </a:rPr>
              <a:t>Virgin Islands VOAD</a:t>
            </a:r>
            <a:endParaRPr sz="1000">
              <a:solidFill>
                <a:schemeClr val="lt1"/>
              </a:solidFill>
            </a:endParaRPr>
          </a:p>
          <a:p>
            <a:pPr marL="0" lvl="0" indent="0" algn="ctr" rtl="0">
              <a:spcBef>
                <a:spcPts val="0"/>
              </a:spcBef>
              <a:spcAft>
                <a:spcPts val="0"/>
              </a:spcAft>
              <a:buNone/>
            </a:pPr>
            <a:endParaRPr sz="1000"/>
          </a:p>
          <a:p>
            <a:pPr marL="0" lvl="0" indent="0" algn="ctr" rtl="0">
              <a:spcBef>
                <a:spcPts val="0"/>
              </a:spcBef>
              <a:spcAft>
                <a:spcPts val="0"/>
              </a:spcAft>
              <a:buNone/>
            </a:pPr>
            <a:endParaRPr sz="1000"/>
          </a:p>
        </p:txBody>
      </p:sp>
      <p:sp>
        <p:nvSpPr>
          <p:cNvPr id="89" name="Google Shape;89;p16"/>
          <p:cNvSpPr txBox="1">
            <a:spLocks noGrp="1"/>
          </p:cNvSpPr>
          <p:nvPr>
            <p:ph type="subTitle" idx="1"/>
          </p:nvPr>
        </p:nvSpPr>
        <p:spPr>
          <a:xfrm>
            <a:off x="2525375" y="3095100"/>
            <a:ext cx="1833300" cy="1880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000"/>
              <a:t>Deputy Director of Planning &amp; Preparedness</a:t>
            </a:r>
            <a:endParaRPr sz="1000"/>
          </a:p>
          <a:p>
            <a:pPr marL="0" lvl="0" indent="0" algn="ctr" rtl="0">
              <a:spcBef>
                <a:spcPts val="0"/>
              </a:spcBef>
              <a:spcAft>
                <a:spcPts val="0"/>
              </a:spcAft>
              <a:buNone/>
            </a:pPr>
            <a:r>
              <a:rPr lang="en" sz="1000"/>
              <a:t>VITEMA</a:t>
            </a:r>
            <a:endParaRPr sz="1000"/>
          </a:p>
          <a:p>
            <a:pPr marL="0" lvl="0" indent="0" algn="ctr" rtl="0">
              <a:spcBef>
                <a:spcPts val="0"/>
              </a:spcBef>
              <a:spcAft>
                <a:spcPts val="0"/>
              </a:spcAft>
              <a:buNone/>
            </a:pPr>
            <a:endParaRPr sz="1000"/>
          </a:p>
          <a:p>
            <a:pPr marL="0" lvl="0" indent="0" algn="ctr" rtl="0">
              <a:spcBef>
                <a:spcPts val="0"/>
              </a:spcBef>
              <a:spcAft>
                <a:spcPts val="0"/>
              </a:spcAft>
              <a:buNone/>
            </a:pPr>
            <a:endParaRPr sz="1000"/>
          </a:p>
        </p:txBody>
      </p:sp>
      <p:sp>
        <p:nvSpPr>
          <p:cNvPr id="90" name="Google Shape;90;p16"/>
          <p:cNvSpPr txBox="1">
            <a:spLocks noGrp="1"/>
          </p:cNvSpPr>
          <p:nvPr>
            <p:ph type="subTitle" idx="1"/>
          </p:nvPr>
        </p:nvSpPr>
        <p:spPr>
          <a:xfrm>
            <a:off x="7085100" y="3095100"/>
            <a:ext cx="1833300" cy="1880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000"/>
              <a:t>Director of Enforcement</a:t>
            </a:r>
            <a:endParaRPr sz="1000"/>
          </a:p>
          <a:p>
            <a:pPr marL="0" lvl="0" indent="0" algn="ctr" rtl="0">
              <a:spcBef>
                <a:spcPts val="0"/>
              </a:spcBef>
              <a:spcAft>
                <a:spcPts val="0"/>
              </a:spcAft>
              <a:buNone/>
            </a:pPr>
            <a:r>
              <a:rPr lang="en" sz="1000"/>
              <a:t>VI Department of Licensing and Consumer Affairs</a:t>
            </a:r>
            <a:endParaRPr sz="1000"/>
          </a:p>
          <a:p>
            <a:pPr marL="0" lvl="0" indent="0" algn="ctr" rtl="0">
              <a:spcBef>
                <a:spcPts val="0"/>
              </a:spcBef>
              <a:spcAft>
                <a:spcPts val="0"/>
              </a:spcAft>
              <a:buNone/>
            </a:pPr>
            <a:endParaRPr sz="1000"/>
          </a:p>
          <a:p>
            <a:pPr marL="0" lvl="0" indent="0" algn="ctr" rtl="0">
              <a:spcBef>
                <a:spcPts val="0"/>
              </a:spcBef>
              <a:spcAft>
                <a:spcPts val="0"/>
              </a:spcAft>
              <a:buNone/>
            </a:pPr>
            <a:endParaRPr sz="1000"/>
          </a:p>
        </p:txBody>
      </p:sp>
      <p:sp>
        <p:nvSpPr>
          <p:cNvPr id="91" name="Google Shape;91;p16"/>
          <p:cNvSpPr txBox="1">
            <a:spLocks noGrp="1"/>
          </p:cNvSpPr>
          <p:nvPr>
            <p:ph type="subTitle" idx="1"/>
          </p:nvPr>
        </p:nvSpPr>
        <p:spPr>
          <a:xfrm>
            <a:off x="221413" y="3095100"/>
            <a:ext cx="1833300" cy="1880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000">
                <a:solidFill>
                  <a:schemeClr val="lt1"/>
                </a:solidFill>
              </a:rPr>
              <a:t>Community Affairs Coordinator</a:t>
            </a:r>
            <a:endParaRPr sz="1000">
              <a:solidFill>
                <a:schemeClr val="lt1"/>
              </a:solidFill>
            </a:endParaRPr>
          </a:p>
          <a:p>
            <a:pPr marL="0" lvl="0" indent="0" algn="ctr" rtl="0">
              <a:spcBef>
                <a:spcPts val="0"/>
              </a:spcBef>
              <a:spcAft>
                <a:spcPts val="0"/>
              </a:spcAft>
              <a:buNone/>
            </a:pPr>
            <a:r>
              <a:rPr lang="en" sz="1000">
                <a:solidFill>
                  <a:schemeClr val="lt1"/>
                </a:solidFill>
              </a:rPr>
              <a:t>V.I. Department of Human Services</a:t>
            </a:r>
            <a:endParaRPr sz="1000">
              <a:solidFill>
                <a:schemeClr val="lt1"/>
              </a:solidFill>
            </a:endParaRPr>
          </a:p>
          <a:p>
            <a:pPr marL="0" lvl="0" indent="0" algn="ctr" rtl="0">
              <a:spcBef>
                <a:spcPts val="0"/>
              </a:spcBef>
              <a:spcAft>
                <a:spcPts val="0"/>
              </a:spcAft>
              <a:buNone/>
            </a:pPr>
            <a:endParaRPr sz="1000"/>
          </a:p>
          <a:p>
            <a:pPr marL="0" lvl="0" indent="0" algn="ctr" rtl="0">
              <a:spcBef>
                <a:spcPts val="0"/>
              </a:spcBef>
              <a:spcAft>
                <a:spcPts val="0"/>
              </a:spcAft>
              <a:buNone/>
            </a:pPr>
            <a:endParaRPr sz="1000"/>
          </a:p>
        </p:txBody>
      </p:sp>
      <p:pic>
        <p:nvPicPr>
          <p:cNvPr id="92" name="Google Shape;92;p16"/>
          <p:cNvPicPr preferRelativeResize="0"/>
          <p:nvPr/>
        </p:nvPicPr>
        <p:blipFill rotWithShape="1">
          <a:blip r:embed="rId6">
            <a:alphaModFix/>
          </a:blip>
          <a:srcRect t="18811" b="26346"/>
          <a:stretch/>
        </p:blipFill>
        <p:spPr>
          <a:xfrm>
            <a:off x="595236" y="1033450"/>
            <a:ext cx="1085700" cy="110850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17"/>
          <p:cNvSpPr/>
          <p:nvPr/>
        </p:nvSpPr>
        <p:spPr>
          <a:xfrm>
            <a:off x="1210725" y="726425"/>
            <a:ext cx="3056100" cy="3348300"/>
          </a:xfrm>
          <a:prstGeom prst="rect">
            <a:avLst/>
          </a:prstGeom>
          <a:solidFill>
            <a:srgbClr val="44637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8" name="Google Shape;98;p17"/>
          <p:cNvSpPr/>
          <p:nvPr/>
        </p:nvSpPr>
        <p:spPr>
          <a:xfrm>
            <a:off x="4572000" y="726425"/>
            <a:ext cx="3056100" cy="3348300"/>
          </a:xfrm>
          <a:prstGeom prst="rect">
            <a:avLst/>
          </a:prstGeom>
          <a:solidFill>
            <a:srgbClr val="44637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9" name="Google Shape;99;p17"/>
          <p:cNvPicPr preferRelativeResize="0"/>
          <p:nvPr/>
        </p:nvPicPr>
        <p:blipFill rotWithShape="1">
          <a:blip r:embed="rId4">
            <a:alphaModFix/>
          </a:blip>
          <a:srcRect l="-4930" t="1274" r="4929" b="17046"/>
          <a:stretch/>
        </p:blipFill>
        <p:spPr>
          <a:xfrm>
            <a:off x="1663577" y="1302725"/>
            <a:ext cx="2150400" cy="2195700"/>
          </a:xfrm>
          <a:prstGeom prst="ellipse">
            <a:avLst/>
          </a:prstGeom>
          <a:noFill/>
          <a:ln>
            <a:noFill/>
          </a:ln>
        </p:spPr>
      </p:pic>
      <p:pic>
        <p:nvPicPr>
          <p:cNvPr id="100" name="Google Shape;100;p17"/>
          <p:cNvPicPr preferRelativeResize="0"/>
          <p:nvPr/>
        </p:nvPicPr>
        <p:blipFill rotWithShape="1">
          <a:blip r:embed="rId5">
            <a:alphaModFix/>
          </a:blip>
          <a:srcRect l="6613" t="2675" r="14844" b="40034"/>
          <a:stretch/>
        </p:blipFill>
        <p:spPr>
          <a:xfrm>
            <a:off x="5024852" y="1302725"/>
            <a:ext cx="2150400" cy="2195700"/>
          </a:xfrm>
          <a:prstGeom prst="ellipse">
            <a:avLst/>
          </a:prstGeom>
          <a:noFill/>
          <a:ln>
            <a:noFill/>
          </a:ln>
        </p:spPr>
      </p:pic>
      <p:sp>
        <p:nvSpPr>
          <p:cNvPr id="101" name="Google Shape;101;p17"/>
          <p:cNvSpPr txBox="1">
            <a:spLocks noGrp="1"/>
          </p:cNvSpPr>
          <p:nvPr>
            <p:ph type="subTitle" idx="4294967295"/>
          </p:nvPr>
        </p:nvSpPr>
        <p:spPr>
          <a:xfrm>
            <a:off x="1244125" y="3615475"/>
            <a:ext cx="3022800" cy="600600"/>
          </a:xfrm>
          <a:prstGeom prst="rect">
            <a:avLst/>
          </a:prstGeom>
        </p:spPr>
        <p:txBody>
          <a:bodyPr spcFirstLastPara="1" wrap="square" lIns="91425" tIns="91425" rIns="91425" bIns="91425" anchor="t" anchorCtr="0">
            <a:normAutofit fontScale="25000" lnSpcReduction="20000"/>
          </a:bodyPr>
          <a:lstStyle/>
          <a:p>
            <a:pPr marL="0" lvl="0" indent="0" algn="ctr" rtl="0">
              <a:spcBef>
                <a:spcPts val="0"/>
              </a:spcBef>
              <a:spcAft>
                <a:spcPts val="0"/>
              </a:spcAft>
              <a:buNone/>
            </a:pPr>
            <a:r>
              <a:rPr lang="en" sz="5300">
                <a:solidFill>
                  <a:schemeClr val="lt1"/>
                </a:solidFill>
              </a:rPr>
              <a:t>Governor Albert Bryan, Jr.</a:t>
            </a:r>
            <a:endParaRPr sz="5300">
              <a:solidFill>
                <a:schemeClr val="lt1"/>
              </a:solidFill>
            </a:endParaRPr>
          </a:p>
          <a:p>
            <a:pPr marL="0" lvl="0" indent="0" algn="ctr" rtl="0">
              <a:spcBef>
                <a:spcPts val="1200"/>
              </a:spcBef>
              <a:spcAft>
                <a:spcPts val="0"/>
              </a:spcAft>
              <a:buNone/>
            </a:pPr>
            <a:endParaRPr sz="1700"/>
          </a:p>
          <a:p>
            <a:pPr marL="0" lvl="0" indent="0" algn="ctr" rtl="0">
              <a:spcBef>
                <a:spcPts val="1200"/>
              </a:spcBef>
              <a:spcAft>
                <a:spcPts val="1200"/>
              </a:spcAft>
              <a:buNone/>
            </a:pPr>
            <a:endParaRPr sz="1700"/>
          </a:p>
        </p:txBody>
      </p:sp>
      <p:sp>
        <p:nvSpPr>
          <p:cNvPr id="102" name="Google Shape;102;p17"/>
          <p:cNvSpPr txBox="1">
            <a:spLocks noGrp="1"/>
          </p:cNvSpPr>
          <p:nvPr>
            <p:ph type="subTitle" idx="4294967295"/>
          </p:nvPr>
        </p:nvSpPr>
        <p:spPr>
          <a:xfrm>
            <a:off x="4588650" y="3615475"/>
            <a:ext cx="3022800" cy="600600"/>
          </a:xfrm>
          <a:prstGeom prst="rect">
            <a:avLst/>
          </a:prstGeom>
        </p:spPr>
        <p:txBody>
          <a:bodyPr spcFirstLastPara="1" wrap="square" lIns="91425" tIns="91425" rIns="91425" bIns="91425" anchor="t" anchorCtr="0">
            <a:normAutofit fontScale="25000" lnSpcReduction="20000"/>
          </a:bodyPr>
          <a:lstStyle/>
          <a:p>
            <a:pPr marL="0" lvl="0" indent="0" algn="ctr" rtl="0">
              <a:spcBef>
                <a:spcPts val="0"/>
              </a:spcBef>
              <a:spcAft>
                <a:spcPts val="0"/>
              </a:spcAft>
              <a:buNone/>
            </a:pPr>
            <a:r>
              <a:rPr lang="en" sz="5300">
                <a:solidFill>
                  <a:schemeClr val="lt1"/>
                </a:solidFill>
              </a:rPr>
              <a:t>Lieutenant Governor Tregenza Roach</a:t>
            </a:r>
            <a:endParaRPr sz="5300">
              <a:solidFill>
                <a:schemeClr val="lt1"/>
              </a:solidFill>
            </a:endParaRPr>
          </a:p>
          <a:p>
            <a:pPr marL="0" lvl="0" indent="0" algn="ctr" rtl="0">
              <a:spcBef>
                <a:spcPts val="1200"/>
              </a:spcBef>
              <a:spcAft>
                <a:spcPts val="0"/>
              </a:spcAft>
              <a:buNone/>
            </a:pPr>
            <a:endParaRPr sz="1700"/>
          </a:p>
          <a:p>
            <a:pPr marL="0" lvl="0" indent="0" algn="ctr" rtl="0">
              <a:spcBef>
                <a:spcPts val="1200"/>
              </a:spcBef>
              <a:spcAft>
                <a:spcPts val="1200"/>
              </a:spcAft>
              <a:buNone/>
            </a:pP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subTitle" idx="1"/>
          </p:nvPr>
        </p:nvSpPr>
        <p:spPr>
          <a:xfrm>
            <a:off x="211550" y="1016575"/>
            <a:ext cx="2193300" cy="3740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75"/>
              <a:buNone/>
            </a:pPr>
            <a:r>
              <a:rPr lang="en" sz="1100">
                <a:solidFill>
                  <a:schemeClr val="lt1"/>
                </a:solidFill>
              </a:rPr>
              <a:t>The U.S. Virgin Islands is a territory of the United States located in the Leeward Islands of the Lesser Antilles, east of Puerto Rico. </a:t>
            </a:r>
            <a:endParaRPr sz="1100">
              <a:solidFill>
                <a:schemeClr val="lt1"/>
              </a:solidFill>
            </a:endParaRPr>
          </a:p>
          <a:p>
            <a:pPr marL="0" lvl="0" indent="0" algn="l" rtl="0">
              <a:lnSpc>
                <a:spcPct val="100000"/>
              </a:lnSpc>
              <a:spcBef>
                <a:spcPts val="0"/>
              </a:spcBef>
              <a:spcAft>
                <a:spcPts val="0"/>
              </a:spcAft>
              <a:buSzPts val="275"/>
              <a:buNone/>
            </a:pPr>
            <a:endParaRPr sz="1100">
              <a:solidFill>
                <a:schemeClr val="lt1"/>
              </a:solidFill>
            </a:endParaRPr>
          </a:p>
          <a:p>
            <a:pPr marL="0" lvl="0" indent="0" algn="l" rtl="0">
              <a:lnSpc>
                <a:spcPct val="100000"/>
              </a:lnSpc>
              <a:spcBef>
                <a:spcPts val="0"/>
              </a:spcBef>
              <a:spcAft>
                <a:spcPts val="0"/>
              </a:spcAft>
              <a:buSzPts val="275"/>
              <a:buNone/>
            </a:pPr>
            <a:r>
              <a:rPr lang="en" sz="1100">
                <a:solidFill>
                  <a:schemeClr val="lt1"/>
                </a:solidFill>
              </a:rPr>
              <a:t>The territory consists of three main islands, St Croix, St John, and St Thomas, along with many smaller islands and islets. </a:t>
            </a:r>
            <a:endParaRPr sz="1100">
              <a:solidFill>
                <a:schemeClr val="lt1"/>
              </a:solidFill>
            </a:endParaRPr>
          </a:p>
          <a:p>
            <a:pPr marL="0" lvl="0" indent="0" algn="l" rtl="0">
              <a:lnSpc>
                <a:spcPct val="100000"/>
              </a:lnSpc>
              <a:spcBef>
                <a:spcPts val="0"/>
              </a:spcBef>
              <a:spcAft>
                <a:spcPts val="0"/>
              </a:spcAft>
              <a:buSzPts val="275"/>
              <a:buNone/>
            </a:pPr>
            <a:endParaRPr sz="1100">
              <a:solidFill>
                <a:schemeClr val="lt1"/>
              </a:solidFill>
            </a:endParaRPr>
          </a:p>
          <a:p>
            <a:pPr marL="0" lvl="0" indent="0" algn="l" rtl="0">
              <a:lnSpc>
                <a:spcPct val="100000"/>
              </a:lnSpc>
              <a:spcBef>
                <a:spcPts val="0"/>
              </a:spcBef>
              <a:spcAft>
                <a:spcPts val="0"/>
              </a:spcAft>
              <a:buSzPts val="275"/>
              <a:buNone/>
            </a:pPr>
            <a:r>
              <a:rPr lang="en" sz="1100">
                <a:solidFill>
                  <a:schemeClr val="lt1"/>
                </a:solidFill>
              </a:rPr>
              <a:t>As residents of a remote island territory situated in a region susceptible to tropical cyclones, community readiness is incredibly important for Virgin Islanders.</a:t>
            </a:r>
            <a:endParaRPr sz="1100">
              <a:solidFill>
                <a:schemeClr val="lt1"/>
              </a:solidFill>
            </a:endParaRPr>
          </a:p>
          <a:p>
            <a:pPr marL="0" lvl="0" indent="0" algn="l" rtl="0">
              <a:lnSpc>
                <a:spcPct val="100000"/>
              </a:lnSpc>
              <a:spcBef>
                <a:spcPts val="0"/>
              </a:spcBef>
              <a:spcAft>
                <a:spcPts val="0"/>
              </a:spcAft>
              <a:buSzPts val="275"/>
              <a:buNone/>
            </a:pPr>
            <a:endParaRPr sz="1100">
              <a:solidFill>
                <a:schemeClr val="lt1"/>
              </a:solidFill>
            </a:endParaRPr>
          </a:p>
          <a:p>
            <a:pPr marL="0" lvl="0" indent="0" algn="l" rtl="0">
              <a:lnSpc>
                <a:spcPct val="100000"/>
              </a:lnSpc>
              <a:spcBef>
                <a:spcPts val="0"/>
              </a:spcBef>
              <a:spcAft>
                <a:spcPts val="0"/>
              </a:spcAft>
              <a:buSzPts val="275"/>
              <a:buNone/>
            </a:pPr>
            <a:r>
              <a:rPr lang="en" sz="1100">
                <a:solidFill>
                  <a:schemeClr val="lt1"/>
                </a:solidFill>
              </a:rPr>
              <a:t>In 2017, the territory was hit by Category 5 Hurricanes Irma and Maria within two weeks of each other. </a:t>
            </a:r>
            <a:endParaRPr sz="1100">
              <a:solidFill>
                <a:schemeClr val="lt1"/>
              </a:solidFill>
            </a:endParaRPr>
          </a:p>
          <a:p>
            <a:pPr marL="0" lvl="0" indent="0" algn="l" rtl="0">
              <a:lnSpc>
                <a:spcPct val="100000"/>
              </a:lnSpc>
              <a:spcBef>
                <a:spcPts val="0"/>
              </a:spcBef>
              <a:spcAft>
                <a:spcPts val="0"/>
              </a:spcAft>
              <a:buSzPts val="275"/>
              <a:buNone/>
            </a:pPr>
            <a:endParaRPr sz="1100">
              <a:solidFill>
                <a:schemeClr val="lt1"/>
              </a:solidFill>
            </a:endParaRPr>
          </a:p>
          <a:p>
            <a:pPr marL="0" lvl="0" indent="0" algn="l" rtl="0">
              <a:lnSpc>
                <a:spcPct val="100000"/>
              </a:lnSpc>
              <a:spcBef>
                <a:spcPts val="0"/>
              </a:spcBef>
              <a:spcAft>
                <a:spcPts val="0"/>
              </a:spcAft>
              <a:buSzPts val="275"/>
              <a:buNone/>
            </a:pPr>
            <a:endParaRPr sz="1100">
              <a:solidFill>
                <a:schemeClr val="lt1"/>
              </a:solidFill>
            </a:endParaRPr>
          </a:p>
          <a:p>
            <a:pPr marL="0" lvl="0" indent="0" algn="l" rtl="0">
              <a:lnSpc>
                <a:spcPct val="100000"/>
              </a:lnSpc>
              <a:spcBef>
                <a:spcPts val="0"/>
              </a:spcBef>
              <a:spcAft>
                <a:spcPts val="0"/>
              </a:spcAft>
              <a:buSzPts val="275"/>
              <a:buNone/>
            </a:pPr>
            <a:endParaRPr sz="1100">
              <a:solidFill>
                <a:schemeClr val="lt1"/>
              </a:solidFill>
            </a:endParaRPr>
          </a:p>
          <a:p>
            <a:pPr marL="0" lvl="0" indent="0" algn="l" rtl="0">
              <a:lnSpc>
                <a:spcPct val="100000"/>
              </a:lnSpc>
              <a:spcBef>
                <a:spcPts val="0"/>
              </a:spcBef>
              <a:spcAft>
                <a:spcPts val="0"/>
              </a:spcAft>
              <a:buSzPts val="275"/>
              <a:buNone/>
            </a:pPr>
            <a:endParaRPr sz="1100">
              <a:solidFill>
                <a:schemeClr val="lt1"/>
              </a:solidFill>
            </a:endParaRPr>
          </a:p>
        </p:txBody>
      </p:sp>
      <p:sp>
        <p:nvSpPr>
          <p:cNvPr id="108" name="Google Shape;108;p18"/>
          <p:cNvSpPr txBox="1">
            <a:spLocks noGrp="1"/>
          </p:cNvSpPr>
          <p:nvPr>
            <p:ph type="ctrTitle"/>
          </p:nvPr>
        </p:nvSpPr>
        <p:spPr>
          <a:xfrm>
            <a:off x="52850" y="250500"/>
            <a:ext cx="2510700" cy="634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1800">
                <a:solidFill>
                  <a:schemeClr val="lt1"/>
                </a:solidFill>
              </a:rPr>
              <a:t>Where is the USVI?</a:t>
            </a:r>
            <a:endParaRPr sz="1800">
              <a:solidFill>
                <a:schemeClr val="lt1"/>
              </a:solidFill>
            </a:endParaRPr>
          </a:p>
        </p:txBody>
      </p:sp>
      <p:pic>
        <p:nvPicPr>
          <p:cNvPr id="109" name="Google Shape;109;p18"/>
          <p:cNvPicPr preferRelativeResize="0"/>
          <p:nvPr/>
        </p:nvPicPr>
        <p:blipFill>
          <a:blip r:embed="rId3">
            <a:alphaModFix/>
          </a:blip>
          <a:stretch>
            <a:fillRect/>
          </a:stretch>
        </p:blipFill>
        <p:spPr>
          <a:xfrm>
            <a:off x="2806200" y="691674"/>
            <a:ext cx="6202099" cy="34886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9"/>
          <p:cNvPicPr preferRelativeResize="0"/>
          <p:nvPr/>
        </p:nvPicPr>
        <p:blipFill rotWithShape="1">
          <a:blip r:embed="rId3">
            <a:alphaModFix/>
          </a:blip>
          <a:srcRect l="-2354" t="22893" b="9711"/>
          <a:stretch/>
        </p:blipFill>
        <p:spPr>
          <a:xfrm>
            <a:off x="-426475" y="1418275"/>
            <a:ext cx="6617825" cy="5809700"/>
          </a:xfrm>
          <a:prstGeom prst="rect">
            <a:avLst/>
          </a:prstGeom>
          <a:noFill/>
          <a:ln>
            <a:noFill/>
          </a:ln>
        </p:spPr>
      </p:pic>
      <p:sp>
        <p:nvSpPr>
          <p:cNvPr id="115" name="Google Shape;115;p19"/>
          <p:cNvSpPr/>
          <p:nvPr/>
        </p:nvSpPr>
        <p:spPr>
          <a:xfrm>
            <a:off x="2389625" y="335125"/>
            <a:ext cx="6403800" cy="3183600"/>
          </a:xfrm>
          <a:prstGeom prst="rect">
            <a:avLst/>
          </a:prstGeom>
          <a:solidFill>
            <a:srgbClr val="44637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6" name="Google Shape;116;p19"/>
          <p:cNvSpPr txBox="1">
            <a:spLocks noGrp="1"/>
          </p:cNvSpPr>
          <p:nvPr>
            <p:ph type="title"/>
          </p:nvPr>
        </p:nvSpPr>
        <p:spPr>
          <a:xfrm>
            <a:off x="2618825" y="480825"/>
            <a:ext cx="5908500" cy="2914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1540">
                <a:solidFill>
                  <a:schemeClr val="lt1"/>
                </a:solidFill>
              </a:rPr>
              <a:t>In this era, the changing climate is producing more, and more intense, disaster impacts. From wildfires to hurricanes to flooding, federal government response is stretched thin. In 2023, the United States experienced 28 climate and weather disasters with damages exceeding $1 billion*. </a:t>
            </a:r>
            <a:endParaRPr sz="1540">
              <a:solidFill>
                <a:schemeClr val="lt1"/>
              </a:solidFill>
            </a:endParaRPr>
          </a:p>
          <a:p>
            <a:pPr marL="0" lvl="0" indent="0" algn="l" rtl="0">
              <a:spcBef>
                <a:spcPts val="0"/>
              </a:spcBef>
              <a:spcAft>
                <a:spcPts val="0"/>
              </a:spcAft>
              <a:buSzPts val="990"/>
              <a:buNone/>
            </a:pPr>
            <a:endParaRPr sz="1540">
              <a:solidFill>
                <a:schemeClr val="lt1"/>
              </a:solidFill>
            </a:endParaRPr>
          </a:p>
          <a:p>
            <a:pPr marL="0" lvl="0" indent="0" algn="l" rtl="0">
              <a:spcBef>
                <a:spcPts val="0"/>
              </a:spcBef>
              <a:spcAft>
                <a:spcPts val="0"/>
              </a:spcAft>
              <a:buSzPts val="990"/>
              <a:buNone/>
            </a:pPr>
            <a:r>
              <a:rPr lang="en" sz="1540">
                <a:solidFill>
                  <a:schemeClr val="lt1"/>
                </a:solidFill>
              </a:rPr>
              <a:t>Acknowledging that the changing reality affects the government’s traditional approach to managing risk and recovery, a whole community approach has been embraced to increase the Nation’s resilience by engaging with communities as vital partners. </a:t>
            </a:r>
            <a:endParaRPr sz="1540">
              <a:solidFill>
                <a:schemeClr val="lt1"/>
              </a:solidFill>
            </a:endParaRPr>
          </a:p>
        </p:txBody>
      </p:sp>
      <p:sp>
        <p:nvSpPr>
          <p:cNvPr id="117" name="Google Shape;117;p19"/>
          <p:cNvSpPr txBox="1"/>
          <p:nvPr/>
        </p:nvSpPr>
        <p:spPr>
          <a:xfrm>
            <a:off x="6445625" y="3795300"/>
            <a:ext cx="2347800" cy="21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chemeClr val="dk2"/>
                </a:solidFill>
              </a:rPr>
              <a:t>*</a:t>
            </a:r>
            <a:r>
              <a:rPr lang="en" sz="700">
                <a:solidFill>
                  <a:srgbClr val="1C1D1F"/>
                </a:solidFill>
                <a:highlight>
                  <a:srgbClr val="FFFFFF"/>
                </a:highlight>
              </a:rPr>
              <a:t>NOAA National Centers for Environmental Information (NCEI) U.S. Billion-Dollar Weather and Climate Disasters (2024). </a:t>
            </a:r>
            <a:r>
              <a:rPr lang="en" sz="700" u="sng">
                <a:solidFill>
                  <a:schemeClr val="hlink"/>
                </a:solidFill>
                <a:highlight>
                  <a:srgbClr val="FFFFFF"/>
                </a:highlight>
                <a:hlinkClick r:id="rId4"/>
              </a:rPr>
              <a:t>https://www.ncei.noaa.gov/access/billions/</a:t>
            </a:r>
            <a:r>
              <a:rPr lang="en" sz="700">
                <a:solidFill>
                  <a:srgbClr val="1C1D1F"/>
                </a:solidFill>
                <a:highlight>
                  <a:srgbClr val="FFFFFF"/>
                </a:highlight>
              </a:rPr>
              <a:t>, DOI: </a:t>
            </a:r>
            <a:r>
              <a:rPr lang="en" sz="700" u="sng">
                <a:solidFill>
                  <a:schemeClr val="hlink"/>
                </a:solidFill>
                <a:highlight>
                  <a:srgbClr val="FFFFFF"/>
                </a:highlight>
                <a:hlinkClick r:id="rId5"/>
              </a:rPr>
              <a:t>10.25921/stkw-7w73</a:t>
            </a:r>
            <a:endParaRPr sz="700" u="sng">
              <a:solidFill>
                <a:schemeClr val="hlink"/>
              </a:solidFill>
              <a:highlight>
                <a:srgbClr val="FFFFFF"/>
              </a:highlight>
            </a:endParaRPr>
          </a:p>
          <a:p>
            <a:pPr marL="0" lvl="0" indent="0" algn="l" rtl="0">
              <a:spcBef>
                <a:spcPts val="0"/>
              </a:spcBef>
              <a:spcAft>
                <a:spcPts val="0"/>
              </a:spcAft>
              <a:buNone/>
            </a:pPr>
            <a:endParaRPr sz="7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p20"/>
          <p:cNvSpPr/>
          <p:nvPr/>
        </p:nvSpPr>
        <p:spPr>
          <a:xfrm>
            <a:off x="1406250" y="979950"/>
            <a:ext cx="6331500" cy="3183600"/>
          </a:xfrm>
          <a:prstGeom prst="rect">
            <a:avLst/>
          </a:prstGeom>
          <a:solidFill>
            <a:srgbClr val="44637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3" name="Google Shape;123;p20"/>
          <p:cNvSpPr txBox="1">
            <a:spLocks noGrp="1"/>
          </p:cNvSpPr>
          <p:nvPr>
            <p:ph type="title"/>
          </p:nvPr>
        </p:nvSpPr>
        <p:spPr>
          <a:xfrm>
            <a:off x="1602450" y="1145700"/>
            <a:ext cx="5939100" cy="755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solidFill>
                  <a:schemeClr val="lt1"/>
                </a:solidFill>
              </a:rPr>
              <a:t>Challenges for a Whole Community Approach</a:t>
            </a:r>
            <a:endParaRPr>
              <a:solidFill>
                <a:schemeClr val="lt1"/>
              </a:solidFill>
            </a:endParaRPr>
          </a:p>
        </p:txBody>
      </p:sp>
      <p:sp>
        <p:nvSpPr>
          <p:cNvPr id="124" name="Google Shape;124;p20"/>
          <p:cNvSpPr txBox="1">
            <a:spLocks noGrp="1"/>
          </p:cNvSpPr>
          <p:nvPr>
            <p:ph type="body" idx="1"/>
          </p:nvPr>
        </p:nvSpPr>
        <p:spPr>
          <a:xfrm>
            <a:off x="1602450" y="1979700"/>
            <a:ext cx="5939100" cy="1903500"/>
          </a:xfrm>
          <a:prstGeom prst="rect">
            <a:avLst/>
          </a:prstGeom>
        </p:spPr>
        <p:txBody>
          <a:bodyPr spcFirstLastPara="1" wrap="square" lIns="91425" tIns="91425" rIns="91425" bIns="91425" anchor="t" anchorCtr="0">
            <a:normAutofit/>
          </a:bodyPr>
          <a:lstStyle/>
          <a:p>
            <a:pPr marL="457200" lvl="0" indent="-311150" algn="l" rtl="0">
              <a:lnSpc>
                <a:spcPct val="150000"/>
              </a:lnSpc>
              <a:spcBef>
                <a:spcPts val="0"/>
              </a:spcBef>
              <a:spcAft>
                <a:spcPts val="0"/>
              </a:spcAft>
              <a:buClr>
                <a:schemeClr val="lt1"/>
              </a:buClr>
              <a:buSzPts val="1300"/>
              <a:buChar char="●"/>
            </a:pPr>
            <a:r>
              <a:rPr lang="en" sz="1300">
                <a:solidFill>
                  <a:schemeClr val="lt1"/>
                </a:solidFill>
              </a:rPr>
              <a:t>What is a community?</a:t>
            </a:r>
            <a:endParaRPr sz="1300">
              <a:solidFill>
                <a:schemeClr val="lt1"/>
              </a:solidFill>
            </a:endParaRPr>
          </a:p>
          <a:p>
            <a:pPr marL="457200" lvl="0" indent="-311150" algn="l" rtl="0">
              <a:lnSpc>
                <a:spcPct val="150000"/>
              </a:lnSpc>
              <a:spcBef>
                <a:spcPts val="0"/>
              </a:spcBef>
              <a:spcAft>
                <a:spcPts val="0"/>
              </a:spcAft>
              <a:buClr>
                <a:schemeClr val="lt1"/>
              </a:buClr>
              <a:buSzPts val="1300"/>
              <a:buChar char="●"/>
            </a:pPr>
            <a:r>
              <a:rPr lang="en" sz="1300">
                <a:solidFill>
                  <a:schemeClr val="lt1"/>
                </a:solidFill>
              </a:rPr>
              <a:t>Social capital within the context of resilience</a:t>
            </a:r>
            <a:endParaRPr sz="1300">
              <a:solidFill>
                <a:schemeClr val="lt1"/>
              </a:solidFill>
            </a:endParaRPr>
          </a:p>
          <a:p>
            <a:pPr marL="457200" lvl="0" indent="-311150" algn="l" rtl="0">
              <a:lnSpc>
                <a:spcPct val="150000"/>
              </a:lnSpc>
              <a:spcBef>
                <a:spcPts val="0"/>
              </a:spcBef>
              <a:spcAft>
                <a:spcPts val="0"/>
              </a:spcAft>
              <a:buClr>
                <a:schemeClr val="lt1"/>
              </a:buClr>
              <a:buSzPts val="1300"/>
              <a:buChar char="●"/>
            </a:pPr>
            <a:r>
              <a:rPr lang="en" sz="1300">
                <a:solidFill>
                  <a:schemeClr val="lt1"/>
                </a:solidFill>
              </a:rPr>
              <a:t>Systemic inequities in recovery</a:t>
            </a:r>
            <a:endParaRPr sz="1300">
              <a:solidFill>
                <a:schemeClr val="lt1"/>
              </a:solidFill>
            </a:endParaRPr>
          </a:p>
          <a:p>
            <a:pPr marL="457200" lvl="0" indent="-311150" algn="l" rtl="0">
              <a:lnSpc>
                <a:spcPct val="150000"/>
              </a:lnSpc>
              <a:spcBef>
                <a:spcPts val="0"/>
              </a:spcBef>
              <a:spcAft>
                <a:spcPts val="0"/>
              </a:spcAft>
              <a:buClr>
                <a:schemeClr val="lt1"/>
              </a:buClr>
              <a:buSzPts val="1300"/>
              <a:buChar char="●"/>
            </a:pPr>
            <a:r>
              <a:rPr lang="en" sz="1300">
                <a:solidFill>
                  <a:schemeClr val="lt1"/>
                </a:solidFill>
              </a:rPr>
              <a:t>Barriers to sharing and learning from community knowledge,</a:t>
            </a:r>
            <a:endParaRPr sz="13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p:nvPr/>
        </p:nvSpPr>
        <p:spPr>
          <a:xfrm>
            <a:off x="4589800" y="7275"/>
            <a:ext cx="4554300" cy="5143500"/>
          </a:xfrm>
          <a:prstGeom prst="rect">
            <a:avLst/>
          </a:prstGeom>
          <a:solidFill>
            <a:srgbClr val="44637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0" name="Google Shape;130;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t>State of </a:t>
            </a:r>
            <a:endParaRPr sz="3000"/>
          </a:p>
          <a:p>
            <a:pPr marL="0" lvl="0" indent="0" algn="ctr" rtl="0">
              <a:spcBef>
                <a:spcPts val="0"/>
              </a:spcBef>
              <a:spcAft>
                <a:spcPts val="0"/>
              </a:spcAft>
              <a:buNone/>
            </a:pPr>
            <a:r>
              <a:rPr lang="en" sz="3000"/>
              <a:t>Local Emergency Response</a:t>
            </a:r>
            <a:endParaRPr sz="3000"/>
          </a:p>
        </p:txBody>
      </p:sp>
      <p:sp>
        <p:nvSpPr>
          <p:cNvPr id="131" name="Google Shape;131;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Clr>
                <a:schemeClr val="lt1"/>
              </a:buClr>
              <a:buSzPts val="1800"/>
              <a:buChar char="●"/>
            </a:pPr>
            <a:r>
              <a:rPr lang="en">
                <a:solidFill>
                  <a:schemeClr val="lt1"/>
                </a:solidFill>
              </a:rPr>
              <a:t>Scope of Responsibility, Staffing Constraints, and Unmet Needs</a:t>
            </a:r>
            <a:endParaRPr>
              <a:solidFill>
                <a:schemeClr val="lt1"/>
              </a:solidFill>
            </a:endParaRPr>
          </a:p>
          <a:p>
            <a:pPr marL="914400" lvl="1" indent="-317500" algn="l" rtl="0">
              <a:spcBef>
                <a:spcPts val="0"/>
              </a:spcBef>
              <a:spcAft>
                <a:spcPts val="0"/>
              </a:spcAft>
              <a:buClr>
                <a:schemeClr val="lt1"/>
              </a:buClr>
              <a:buSzPts val="1400"/>
              <a:buChar char="○"/>
            </a:pPr>
            <a:r>
              <a:rPr lang="en">
                <a:solidFill>
                  <a:schemeClr val="lt1"/>
                </a:solidFill>
              </a:rPr>
              <a:t>Supporting Role of Community Organizations and Private Sector</a:t>
            </a:r>
            <a:endParaRPr>
              <a:solidFill>
                <a:schemeClr val="lt1"/>
              </a:solidFill>
            </a:endParaRPr>
          </a:p>
          <a:p>
            <a:pPr marL="914400" lvl="0" indent="0" algn="l" rtl="0">
              <a:spcBef>
                <a:spcPts val="1200"/>
              </a:spcBef>
              <a:spcAft>
                <a:spcPts val="0"/>
              </a:spcAft>
              <a:buNone/>
            </a:pPr>
            <a:endParaRPr>
              <a:solidFill>
                <a:schemeClr val="lt1"/>
              </a:solidFill>
            </a:endParaRPr>
          </a:p>
          <a:p>
            <a:pPr marL="457200" lvl="0" indent="-342900" algn="l" rtl="0">
              <a:spcBef>
                <a:spcPts val="1200"/>
              </a:spcBef>
              <a:spcAft>
                <a:spcPts val="0"/>
              </a:spcAft>
              <a:buClr>
                <a:schemeClr val="lt1"/>
              </a:buClr>
              <a:buSzPts val="1800"/>
              <a:buChar char="●"/>
            </a:pPr>
            <a:r>
              <a:rPr lang="en">
                <a:solidFill>
                  <a:schemeClr val="lt1"/>
                </a:solidFill>
              </a:rPr>
              <a:t>Three Islands, Two Districts</a:t>
            </a:r>
            <a:endParaRPr>
              <a:solidFill>
                <a:schemeClr val="lt1"/>
              </a:solidFill>
            </a:endParaRPr>
          </a:p>
          <a:p>
            <a:pPr marL="914400" lvl="1" indent="-317500" algn="l" rtl="0">
              <a:spcBef>
                <a:spcPts val="0"/>
              </a:spcBef>
              <a:spcAft>
                <a:spcPts val="0"/>
              </a:spcAft>
              <a:buClr>
                <a:schemeClr val="lt1"/>
              </a:buClr>
              <a:buSzPts val="1400"/>
              <a:buChar char="○"/>
            </a:pPr>
            <a:r>
              <a:rPr lang="en">
                <a:solidFill>
                  <a:schemeClr val="lt1"/>
                </a:solidFill>
              </a:rPr>
              <a:t>Meeting the needs of multiple physically disparate communities</a:t>
            </a:r>
            <a:endParaRPr>
              <a:solidFill>
                <a:schemeClr val="lt1"/>
              </a:solidFill>
            </a:endParaRPr>
          </a:p>
        </p:txBody>
      </p:sp>
      <p:sp>
        <p:nvSpPr>
          <p:cNvPr id="132" name="Google Shape;132;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Regina Browne</a:t>
            </a:r>
            <a:endParaRPr/>
          </a:p>
          <a:p>
            <a:pPr marL="0" lvl="0" indent="0" algn="ctr" rtl="0">
              <a:spcBef>
                <a:spcPts val="0"/>
              </a:spcBef>
              <a:spcAft>
                <a:spcPts val="0"/>
              </a:spcAft>
              <a:buNone/>
            </a:pPr>
            <a:r>
              <a:rPr lang="en"/>
              <a:t>VITEMA</a:t>
            </a:r>
            <a:endParaRPr/>
          </a:p>
        </p:txBody>
      </p:sp>
      <p:pic>
        <p:nvPicPr>
          <p:cNvPr id="133" name="Google Shape;133;p21"/>
          <p:cNvPicPr preferRelativeResize="0"/>
          <p:nvPr/>
        </p:nvPicPr>
        <p:blipFill>
          <a:blip r:embed="rId3">
            <a:alphaModFix/>
          </a:blip>
          <a:stretch>
            <a:fillRect/>
          </a:stretch>
        </p:blipFill>
        <p:spPr>
          <a:xfrm>
            <a:off x="6915500" y="4355275"/>
            <a:ext cx="2557051" cy="852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p:nvPr/>
        </p:nvSpPr>
        <p:spPr>
          <a:xfrm>
            <a:off x="4589800" y="7275"/>
            <a:ext cx="4554300" cy="5143500"/>
          </a:xfrm>
          <a:prstGeom prst="rect">
            <a:avLst/>
          </a:prstGeom>
          <a:solidFill>
            <a:srgbClr val="44637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9" name="Google Shape;139;p2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t>State of </a:t>
            </a:r>
            <a:endParaRPr sz="3000"/>
          </a:p>
          <a:p>
            <a:pPr marL="0" lvl="0" indent="0" algn="ctr" rtl="0">
              <a:spcBef>
                <a:spcPts val="0"/>
              </a:spcBef>
              <a:spcAft>
                <a:spcPts val="0"/>
              </a:spcAft>
              <a:buNone/>
            </a:pPr>
            <a:r>
              <a:rPr lang="en" sz="3000"/>
              <a:t>Local Human Services Response</a:t>
            </a:r>
            <a:endParaRPr sz="3000"/>
          </a:p>
        </p:txBody>
      </p:sp>
      <p:sp>
        <p:nvSpPr>
          <p:cNvPr id="140" name="Google Shape;140;p22"/>
          <p:cNvSpPr txBox="1">
            <a:spLocks noGrp="1"/>
          </p:cNvSpPr>
          <p:nvPr>
            <p:ph type="body" idx="2"/>
          </p:nvPr>
        </p:nvSpPr>
        <p:spPr>
          <a:xfrm>
            <a:off x="4897645" y="510150"/>
            <a:ext cx="4129200" cy="3695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Clr>
                <a:schemeClr val="lt1"/>
              </a:buClr>
              <a:buSzPts val="1800"/>
              <a:buChar char="●"/>
            </a:pPr>
            <a:r>
              <a:rPr lang="en">
                <a:solidFill>
                  <a:schemeClr val="lt1"/>
                </a:solidFill>
              </a:rPr>
              <a:t>ESF #6 Mass Care</a:t>
            </a:r>
            <a:endParaRPr>
              <a:solidFill>
                <a:schemeClr val="lt1"/>
              </a:solidFill>
            </a:endParaRPr>
          </a:p>
          <a:p>
            <a:pPr marL="914400" lvl="1" indent="-317500" algn="l" rtl="0">
              <a:spcBef>
                <a:spcPts val="0"/>
              </a:spcBef>
              <a:spcAft>
                <a:spcPts val="0"/>
              </a:spcAft>
              <a:buClr>
                <a:schemeClr val="lt1"/>
              </a:buClr>
              <a:buSzPts val="1400"/>
              <a:buChar char="○"/>
            </a:pPr>
            <a:r>
              <a:rPr lang="en">
                <a:solidFill>
                  <a:schemeClr val="lt1"/>
                </a:solidFill>
              </a:rPr>
              <a:t>Sheltering</a:t>
            </a:r>
            <a:endParaRPr>
              <a:solidFill>
                <a:schemeClr val="lt1"/>
              </a:solidFill>
            </a:endParaRPr>
          </a:p>
          <a:p>
            <a:pPr marL="914400" lvl="1" indent="-317500" algn="l" rtl="0">
              <a:spcBef>
                <a:spcPts val="0"/>
              </a:spcBef>
              <a:spcAft>
                <a:spcPts val="0"/>
              </a:spcAft>
              <a:buClr>
                <a:schemeClr val="lt1"/>
              </a:buClr>
              <a:buSzPts val="1400"/>
              <a:buChar char="○"/>
            </a:pPr>
            <a:r>
              <a:rPr lang="en">
                <a:solidFill>
                  <a:schemeClr val="lt1"/>
                </a:solidFill>
              </a:rPr>
              <a:t>PODs</a:t>
            </a:r>
            <a:endParaRPr>
              <a:solidFill>
                <a:schemeClr val="lt1"/>
              </a:solidFill>
            </a:endParaRPr>
          </a:p>
          <a:p>
            <a:pPr marL="914400" lvl="1" indent="-317500" algn="l" rtl="0">
              <a:spcBef>
                <a:spcPts val="0"/>
              </a:spcBef>
              <a:spcAft>
                <a:spcPts val="0"/>
              </a:spcAft>
              <a:buClr>
                <a:schemeClr val="lt1"/>
              </a:buClr>
              <a:buSzPts val="1400"/>
              <a:buChar char="○"/>
            </a:pPr>
            <a:r>
              <a:rPr lang="en">
                <a:solidFill>
                  <a:schemeClr val="lt1"/>
                </a:solidFill>
              </a:rPr>
              <a:t>Senior Services</a:t>
            </a:r>
            <a:endParaRPr>
              <a:solidFill>
                <a:schemeClr val="lt1"/>
              </a:solidFill>
            </a:endParaRPr>
          </a:p>
          <a:p>
            <a:pPr marL="914400" lvl="0" indent="0" algn="l" rtl="0">
              <a:spcBef>
                <a:spcPts val="1200"/>
              </a:spcBef>
              <a:spcAft>
                <a:spcPts val="0"/>
              </a:spcAft>
              <a:buNone/>
            </a:pPr>
            <a:endParaRPr>
              <a:solidFill>
                <a:schemeClr val="lt1"/>
              </a:solidFill>
            </a:endParaRPr>
          </a:p>
          <a:p>
            <a:pPr marL="457200" lvl="0" indent="-342900" algn="l" rtl="0">
              <a:spcBef>
                <a:spcPts val="1200"/>
              </a:spcBef>
              <a:spcAft>
                <a:spcPts val="0"/>
              </a:spcAft>
              <a:buClr>
                <a:schemeClr val="lt1"/>
              </a:buClr>
              <a:buSzPts val="1800"/>
              <a:buChar char="●"/>
            </a:pPr>
            <a:r>
              <a:rPr lang="en">
                <a:solidFill>
                  <a:schemeClr val="lt1"/>
                </a:solidFill>
              </a:rPr>
              <a:t>Identifying Supporting Partners and Sharing the Burden of Care</a:t>
            </a:r>
            <a:endParaRPr>
              <a:solidFill>
                <a:schemeClr val="lt1"/>
              </a:solidFill>
            </a:endParaRPr>
          </a:p>
        </p:txBody>
      </p:sp>
      <p:sp>
        <p:nvSpPr>
          <p:cNvPr id="141" name="Google Shape;141;p2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Yvette Henry</a:t>
            </a:r>
            <a:endParaRPr/>
          </a:p>
          <a:p>
            <a:pPr marL="0" lvl="0" indent="0" algn="ctr" rtl="0">
              <a:spcBef>
                <a:spcPts val="0"/>
              </a:spcBef>
              <a:spcAft>
                <a:spcPts val="0"/>
              </a:spcAft>
              <a:buNone/>
            </a:pPr>
            <a:r>
              <a:rPr lang="en"/>
              <a:t>VI Department of Human Services</a:t>
            </a:r>
            <a:endParaRPr/>
          </a:p>
        </p:txBody>
      </p:sp>
      <p:pic>
        <p:nvPicPr>
          <p:cNvPr id="142" name="Google Shape;142;p22"/>
          <p:cNvPicPr preferRelativeResize="0"/>
          <p:nvPr/>
        </p:nvPicPr>
        <p:blipFill>
          <a:blip r:embed="rId3">
            <a:alphaModFix/>
          </a:blip>
          <a:stretch>
            <a:fillRect/>
          </a:stretch>
        </p:blipFill>
        <p:spPr>
          <a:xfrm>
            <a:off x="6915500" y="4355275"/>
            <a:ext cx="2557051" cy="8527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1739</Words>
  <Application>Microsoft Office PowerPoint</Application>
  <PresentationFormat>On-screen Show (16:9)</PresentationFormat>
  <Paragraphs>141</Paragraphs>
  <Slides>16</Slides>
  <Notes>16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Arial</vt:lpstr>
      <vt:lpstr>Simple Light</vt:lpstr>
      <vt:lpstr>The Future of Community Readiness</vt:lpstr>
      <vt:lpstr>PowerPoint Presentation</vt:lpstr>
      <vt:lpstr>PowerPoint Presentation</vt:lpstr>
      <vt:lpstr>PowerPoint Presentation</vt:lpstr>
      <vt:lpstr>Where is the USVI?</vt:lpstr>
      <vt:lpstr>In this era, the changing climate is producing more, and more intense, disaster impacts. From wildfires to hurricanes to flooding, federal government response is stretched thin. In 2023, the United States experienced 28 climate and weather disasters with damages exceeding $1 billion*.   Acknowledging that the changing reality affects the government’s traditional approach to managing risk and recovery, a whole community approach has been embraced to increase the Nation’s resilience by engaging with communities as vital partners. </vt:lpstr>
      <vt:lpstr>Challenges for a Whole Community Approach</vt:lpstr>
      <vt:lpstr>State of  Local Emergency Response</vt:lpstr>
      <vt:lpstr>State of  Local Human Services Response</vt:lpstr>
      <vt:lpstr>Community-Led Preparedness</vt:lpstr>
      <vt:lpstr>Evolving Role of the Private Sector</vt:lpstr>
      <vt:lpstr>Question :   Communities in the aftermath of disaster often find that not only are their homes and livelihoods destroyed, but that systemic inequities and long-standing social crises are unearthed and exacerbated. How can communities leverage preparedness to lessen these impacts?   </vt:lpstr>
      <vt:lpstr>Question :   Mitigation and preparedness are deeply linked. How can governments, communities, and the private sector best collaborate to generate proactive, relevant mitigation and preparedness projects?   </vt:lpstr>
      <vt:lpstr>Question :   Increasingly, the value of “good data” is becoming clear as part of community preparedness. How do you see your role - as government, community organization, or private sector - in developing and applying “good data”?   </vt:lpstr>
      <vt:lpstr>Audience Q&amp;A</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Community Readiness</dc:title>
  <dc:creator>Lisa</dc:creator>
  <cp:lastModifiedBy>Michael Vincent</cp:lastModifiedBy>
  <cp:revision>1</cp:revision>
  <dcterms:modified xsi:type="dcterms:W3CDTF">2024-04-22T15:27:29Z</dcterms:modified>
</cp:coreProperties>
</file>